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6" r:id="rId2"/>
    <p:sldId id="265" r:id="rId3"/>
    <p:sldId id="273" r:id="rId4"/>
    <p:sldId id="262" r:id="rId5"/>
    <p:sldId id="258" r:id="rId6"/>
    <p:sldId id="259" r:id="rId7"/>
    <p:sldId id="257" r:id="rId8"/>
    <p:sldId id="260" r:id="rId9"/>
    <p:sldId id="261" r:id="rId10"/>
    <p:sldId id="264" r:id="rId11"/>
    <p:sldId id="267" r:id="rId12"/>
    <p:sldId id="269" r:id="rId13"/>
    <p:sldId id="270" r:id="rId14"/>
    <p:sldId id="268" r:id="rId15"/>
    <p:sldId id="272" r:id="rId16"/>
    <p:sldId id="271" r:id="rId17"/>
    <p:sldId id="274" r:id="rId18"/>
    <p:sldId id="276" r:id="rId19"/>
    <p:sldId id="275" r:id="rId20"/>
    <p:sldId id="277" r:id="rId21"/>
    <p:sldId id="279" r:id="rId22"/>
    <p:sldId id="278" r:id="rId23"/>
    <p:sldId id="281" r:id="rId24"/>
    <p:sldId id="283" r:id="rId25"/>
    <p:sldId id="282" r:id="rId26"/>
    <p:sldId id="284" r:id="rId27"/>
    <p:sldId id="285" r:id="rId28"/>
    <p:sldId id="286" r:id="rId29"/>
    <p:sldId id="287" r:id="rId30"/>
    <p:sldId id="288" r:id="rId31"/>
    <p:sldId id="289" r:id="rId32"/>
    <p:sldId id="266" r:id="rId3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B75C"/>
    <a:srgbClr val="5D3819"/>
    <a:srgbClr val="357D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9" d="100"/>
          <a:sy n="159" d="100"/>
        </p:scale>
        <p:origin x="1164"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F1ACC8-70EC-49DF-9CA8-2C3DCF07FDC2}" type="datetimeFigureOut">
              <a:rPr lang="de-CH" smtClean="0"/>
              <a:t>04.01.2015</a:t>
            </a:fld>
            <a:endParaRPr lang="de-CH"/>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9AEE44-D4FD-4EB7-B91D-7DBD5EA99386}" type="slidenum">
              <a:rPr lang="de-CH" smtClean="0"/>
              <a:t>‹Nr.›</a:t>
            </a:fld>
            <a:endParaRPr lang="de-CH"/>
          </a:p>
        </p:txBody>
      </p:sp>
    </p:spTree>
    <p:extLst>
      <p:ext uri="{BB962C8B-B14F-4D97-AF65-F5344CB8AC3E}">
        <p14:creationId xmlns:p14="http://schemas.microsoft.com/office/powerpoint/2010/main" val="2629717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F9AEE44-D4FD-4EB7-B91D-7DBD5EA99386}" type="slidenum">
              <a:rPr lang="de-CH" smtClean="0"/>
              <a:t>25</a:t>
            </a:fld>
            <a:endParaRPr lang="de-CH"/>
          </a:p>
        </p:txBody>
      </p:sp>
    </p:spTree>
    <p:extLst>
      <p:ext uri="{BB962C8B-B14F-4D97-AF65-F5344CB8AC3E}">
        <p14:creationId xmlns:p14="http://schemas.microsoft.com/office/powerpoint/2010/main" val="2846499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F9AEE44-D4FD-4EB7-B91D-7DBD5EA99386}" type="slidenum">
              <a:rPr lang="de-CH" smtClean="0"/>
              <a:t>29</a:t>
            </a:fld>
            <a:endParaRPr lang="de-CH"/>
          </a:p>
        </p:txBody>
      </p:sp>
    </p:spTree>
    <p:extLst>
      <p:ext uri="{BB962C8B-B14F-4D97-AF65-F5344CB8AC3E}">
        <p14:creationId xmlns:p14="http://schemas.microsoft.com/office/powerpoint/2010/main" val="4192854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F9AEE44-D4FD-4EB7-B91D-7DBD5EA99386}" type="slidenum">
              <a:rPr lang="de-CH" smtClean="0"/>
              <a:t>30</a:t>
            </a:fld>
            <a:endParaRPr lang="de-CH"/>
          </a:p>
        </p:txBody>
      </p:sp>
    </p:spTree>
    <p:extLst>
      <p:ext uri="{BB962C8B-B14F-4D97-AF65-F5344CB8AC3E}">
        <p14:creationId xmlns:p14="http://schemas.microsoft.com/office/powerpoint/2010/main" val="1618093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6F9AEE44-D4FD-4EB7-B91D-7DBD5EA99386}" type="slidenum">
              <a:rPr lang="de-CH" smtClean="0"/>
              <a:t>31</a:t>
            </a:fld>
            <a:endParaRPr lang="de-CH"/>
          </a:p>
        </p:txBody>
      </p:sp>
    </p:spTree>
    <p:extLst>
      <p:ext uri="{BB962C8B-B14F-4D97-AF65-F5344CB8AC3E}">
        <p14:creationId xmlns:p14="http://schemas.microsoft.com/office/powerpoint/2010/main" val="4284250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729ABEEB-7173-42EF-8227-7905E11D519F}" type="datetime1">
              <a:rPr lang="de-DE" smtClean="0"/>
              <a:t>04.01.2015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BF80397-8353-44FE-8932-65D8803D1838}" type="datetime1">
              <a:rPr lang="de-DE" smtClean="0"/>
              <a:t>04.01.2015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0118FA59-7D2B-4DAE-91E7-3256CD43AB2F}" type="datetime1">
              <a:rPr lang="de-DE" smtClean="0"/>
              <a:t>04.01.2015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D096BC9-92AA-44CE-A010-17365CE7BDD9}" type="datetime1">
              <a:rPr lang="de-DE" smtClean="0"/>
              <a:t>04.01.2015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EDEE35DF-09AF-4F65-81D7-C9A35AB4D8A8}" type="datetime1">
              <a:rPr lang="de-DE" smtClean="0"/>
              <a:t>04.01.2015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6FB360BE-27C2-42A6-845E-F8817F2F308B}" type="datetime1">
              <a:rPr lang="de-DE" smtClean="0"/>
              <a:t>04.01.2015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E736088-6445-428F-9502-EBC422C7658F}" type="datetime1">
              <a:rPr lang="de-DE" smtClean="0"/>
              <a:t>04.01.2015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E4F0EE7D-9325-40F1-B94D-FB3CAE8CE02F}" type="datetime1">
              <a:rPr lang="de-DE" smtClean="0"/>
              <a:t>04.01.2015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7D3C080C-AF99-4132-BBCD-326A54B3ADE2}" type="datetime1">
              <a:rPr lang="de-DE" smtClean="0"/>
              <a:t>04.01.2015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345D810E-1ABF-4515-ADA7-D9DD95CCA95E}" type="datetime1">
              <a:rPr lang="de-DE" smtClean="0"/>
              <a:t>04.01.2015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 durch Klicken hinzufügen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824BBC3-A2E0-4C28-9AE2-56947CC43D03}" type="datetime1">
              <a:rPr lang="de-DE" smtClean="0"/>
              <a:t>04.01.2015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0C0BE4-AFE9-4494-847C-A262B06D947D}" type="datetime1">
              <a:rPr lang="de-DE" smtClean="0"/>
              <a:t>04.01.2015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6AE60A-B69C-4790-82F7-3882EDF23186}" type="slidenum">
              <a:rPr lang="de-DE" smtClean="0"/>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cassini@burri-web.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a:stretch>
            <a:fillRect/>
          </a:stretch>
        </p:blipFill>
        <p:spPr>
          <a:xfrm>
            <a:off x="5700196" y="3767923"/>
            <a:ext cx="3323940" cy="2889032"/>
          </a:xfrm>
          <a:prstGeom prst="rect">
            <a:avLst/>
          </a:prstGeom>
        </p:spPr>
      </p:pic>
      <p:sp>
        <p:nvSpPr>
          <p:cNvPr id="2" name="Titel 1"/>
          <p:cNvSpPr>
            <a:spLocks noGrp="1"/>
          </p:cNvSpPr>
          <p:nvPr>
            <p:ph type="ctrTitle"/>
          </p:nvPr>
        </p:nvSpPr>
        <p:spPr/>
        <p:txBody>
          <a:bodyPr>
            <a:normAutofit/>
          </a:bodyPr>
          <a:lstStyle/>
          <a:p>
            <a:r>
              <a:rPr lang="en-US" sz="4000" dirty="0" smtClean="0"/>
              <a:t>SC Joystick Mapper</a:t>
            </a:r>
            <a:br>
              <a:rPr lang="en-US" sz="4000" dirty="0" smtClean="0"/>
            </a:br>
            <a:r>
              <a:rPr lang="en-US" sz="4000" dirty="0" smtClean="0"/>
              <a:t>Quick Reference Guide  V </a:t>
            </a:r>
            <a:r>
              <a:rPr lang="en-US" sz="4000" dirty="0" smtClean="0"/>
              <a:t>2.10</a:t>
            </a:r>
            <a:endParaRPr lang="en-US" sz="4000" dirty="0"/>
          </a:p>
        </p:txBody>
      </p:sp>
      <p:sp>
        <p:nvSpPr>
          <p:cNvPr id="3" name="Untertitel 2"/>
          <p:cNvSpPr>
            <a:spLocks noGrp="1"/>
          </p:cNvSpPr>
          <p:nvPr>
            <p:ph type="subTitle" idx="1"/>
          </p:nvPr>
        </p:nvSpPr>
        <p:spPr>
          <a:xfrm>
            <a:off x="1371600" y="3886200"/>
            <a:ext cx="6400800" cy="1487016"/>
          </a:xfrm>
        </p:spPr>
        <p:txBody>
          <a:bodyPr>
            <a:normAutofit/>
          </a:bodyPr>
          <a:lstStyle/>
          <a:p>
            <a:r>
              <a:rPr lang="en-US" sz="900" dirty="0" smtClean="0"/>
              <a:t>20150104 </a:t>
            </a:r>
            <a:r>
              <a:rPr lang="en-US" sz="900" dirty="0" smtClean="0"/>
              <a:t>– Cassini</a:t>
            </a:r>
          </a:p>
          <a:p>
            <a:r>
              <a:rPr lang="en-US" sz="900" dirty="0" err="1" smtClean="0"/>
              <a:t>ChangeLog</a:t>
            </a:r>
            <a:r>
              <a:rPr lang="en-US" sz="900" dirty="0" smtClean="0"/>
              <a:t>: see ReadMe.txt</a:t>
            </a:r>
          </a:p>
          <a:p>
            <a:endParaRPr lang="en-US" sz="900" dirty="0"/>
          </a:p>
        </p:txBody>
      </p:sp>
      <p:sp>
        <p:nvSpPr>
          <p:cNvPr id="5" name="Rechteck 4"/>
          <p:cNvSpPr/>
          <p:nvPr/>
        </p:nvSpPr>
        <p:spPr>
          <a:xfrm>
            <a:off x="539552" y="5445224"/>
            <a:ext cx="4104456" cy="1069658"/>
          </a:xfrm>
          <a:prstGeom prst="rect">
            <a:avLst/>
          </a:prstGeom>
          <a:ln>
            <a:solidFill>
              <a:schemeClr val="bg1">
                <a:lumMod val="9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000" dirty="0" smtClean="0"/>
              <a:t>Disclaimer:</a:t>
            </a:r>
          </a:p>
          <a:p>
            <a:pPr algn="ctr"/>
            <a:r>
              <a:rPr lang="en-US" sz="1000" dirty="0" smtClean="0"/>
              <a:t>Usual stuff – no warranty whatsoever..</a:t>
            </a:r>
          </a:p>
          <a:p>
            <a:pPr algn="ctr"/>
            <a:r>
              <a:rPr lang="en-US" sz="1000" dirty="0" smtClean="0"/>
              <a:t>Freeware – made for the SC community</a:t>
            </a:r>
          </a:p>
          <a:p>
            <a:pPr algn="ctr"/>
            <a:r>
              <a:rPr lang="en-US" sz="1000" dirty="0" smtClean="0"/>
              <a:t>Hope it helps and does not suck.</a:t>
            </a:r>
          </a:p>
          <a:p>
            <a:pPr algn="ctr"/>
            <a:r>
              <a:rPr lang="en-US" sz="1000" dirty="0" smtClean="0"/>
              <a:t>Have fun in the verse …</a:t>
            </a:r>
            <a:endParaRPr lang="en-US" sz="1000" dirty="0"/>
          </a:p>
        </p:txBody>
      </p:sp>
    </p:spTree>
    <p:extLst>
      <p:ext uri="{BB962C8B-B14F-4D97-AF65-F5344CB8AC3E}">
        <p14:creationId xmlns:p14="http://schemas.microsoft.com/office/powerpoint/2010/main" val="3309011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Updating from V 2.x to V 2.10:</a:t>
            </a:r>
            <a:endParaRPr lang="de-CH" dirty="0"/>
          </a:p>
        </p:txBody>
      </p:sp>
      <p:sp>
        <p:nvSpPr>
          <p:cNvPr id="3" name="Inhaltsplatzhalter 2"/>
          <p:cNvSpPr>
            <a:spLocks noGrp="1"/>
          </p:cNvSpPr>
          <p:nvPr>
            <p:ph idx="1"/>
          </p:nvPr>
        </p:nvSpPr>
        <p:spPr/>
        <p:txBody>
          <a:bodyPr>
            <a:normAutofit fontScale="70000" lnSpcReduction="20000"/>
          </a:bodyPr>
          <a:lstStyle/>
          <a:p>
            <a:r>
              <a:rPr lang="en-US" sz="2400" dirty="0" smtClean="0"/>
              <a:t>With AC 1.0 a lot has changed in mapping:</a:t>
            </a:r>
            <a:br>
              <a:rPr lang="en-US" sz="2400" dirty="0" smtClean="0"/>
            </a:br>
            <a:r>
              <a:rPr lang="en-US" sz="2400" dirty="0" smtClean="0"/>
              <a:t>old options (</a:t>
            </a:r>
            <a:r>
              <a:rPr lang="en-US" sz="2400" dirty="0" err="1" smtClean="0"/>
              <a:t>pilot_something</a:t>
            </a:r>
            <a:r>
              <a:rPr lang="en-US" sz="2400" dirty="0" smtClean="0"/>
              <a:t>) are renamed and re-ordered</a:t>
            </a:r>
            <a:br>
              <a:rPr lang="en-US" sz="2400" dirty="0" smtClean="0"/>
            </a:br>
            <a:r>
              <a:rPr lang="en-US" sz="2400" dirty="0" smtClean="0">
                <a:sym typeface="Wingdings" panose="05000000000000000000" pitchFamily="2" charset="2"/>
              </a:rPr>
              <a:t> copy the file and manually delete those from the map before loading.</a:t>
            </a:r>
            <a:br>
              <a:rPr lang="en-US" sz="2400" dirty="0" smtClean="0">
                <a:sym typeface="Wingdings" panose="05000000000000000000" pitchFamily="2" charset="2"/>
              </a:rPr>
            </a:br>
            <a:r>
              <a:rPr lang="en-US" sz="2400" dirty="0" smtClean="0">
                <a:sym typeface="Wingdings" panose="05000000000000000000" pitchFamily="2" charset="2"/>
              </a:rPr>
              <a:t>Or delete them in the XML window and then “Save” it under a new name</a:t>
            </a:r>
            <a:br>
              <a:rPr lang="en-US" sz="2400" dirty="0" smtClean="0">
                <a:sym typeface="Wingdings" panose="05000000000000000000" pitchFamily="2" charset="2"/>
              </a:rPr>
            </a:br>
            <a:r>
              <a:rPr lang="en-US" sz="2400" dirty="0" smtClean="0">
                <a:sym typeface="Wingdings" panose="05000000000000000000" pitchFamily="2" charset="2"/>
              </a:rPr>
              <a:t>then Load the newly created mapping file (it should no longer contain options parts)</a:t>
            </a:r>
            <a:endParaRPr lang="en-US" sz="2400" dirty="0" smtClean="0"/>
          </a:p>
          <a:p>
            <a:r>
              <a:rPr lang="en-US" sz="2400" dirty="0" smtClean="0"/>
              <a:t>Now you may re-create the options via Tuning and Invert checkboxes</a:t>
            </a:r>
          </a:p>
          <a:p>
            <a:r>
              <a:rPr lang="en-US" sz="2400" dirty="0" smtClean="0"/>
              <a:t>Further cross device mappings have to be deleted as they are not supported in AC1.0</a:t>
            </a:r>
            <a:br>
              <a:rPr lang="en-US" sz="2400" dirty="0" smtClean="0"/>
            </a:br>
            <a:r>
              <a:rPr lang="en-US" sz="2400" dirty="0" smtClean="0"/>
              <a:t>they will show up in pink or gray in the tree and must be Cleared manually</a:t>
            </a:r>
            <a:br>
              <a:rPr lang="en-US" sz="2400" dirty="0" smtClean="0"/>
            </a:br>
            <a:r>
              <a:rPr lang="en-US" sz="2400" dirty="0" smtClean="0"/>
              <a:t>Use the new sub-actions (page 29) to have multiple assignments.</a:t>
            </a:r>
          </a:p>
          <a:p>
            <a:endParaRPr lang="en-US" sz="2400" dirty="0" smtClean="0"/>
          </a:p>
          <a:p>
            <a:r>
              <a:rPr lang="en-US" sz="2400" dirty="0" smtClean="0"/>
              <a:t>If you encounter an error or crash then read on…</a:t>
            </a:r>
            <a:br>
              <a:rPr lang="en-US" sz="2400" dirty="0" smtClean="0"/>
            </a:br>
            <a:endParaRPr lang="en-US" sz="2400" dirty="0" smtClean="0"/>
          </a:p>
          <a:p>
            <a:r>
              <a:rPr lang="en-US" sz="2400" dirty="0" smtClean="0"/>
              <a:t>You </a:t>
            </a:r>
            <a:r>
              <a:rPr lang="en-US" sz="2400" dirty="0"/>
              <a:t>will find </a:t>
            </a:r>
            <a:r>
              <a:rPr lang="en-US" sz="2400" dirty="0" smtClean="0"/>
              <a:t>‘</a:t>
            </a:r>
            <a:r>
              <a:rPr lang="en-US" sz="1400" dirty="0" smtClean="0">
                <a:latin typeface="Lucida Console" panose="020B0609040504020204" pitchFamily="49" charset="0"/>
              </a:rPr>
              <a:t>log4net.config.OFF</a:t>
            </a:r>
            <a:r>
              <a:rPr lang="en-US" sz="2400" dirty="0" smtClean="0"/>
              <a:t>’ in the distribution zip.</a:t>
            </a:r>
            <a:br>
              <a:rPr lang="en-US" sz="2400" dirty="0" smtClean="0"/>
            </a:br>
            <a:r>
              <a:rPr lang="en-US" sz="2400" dirty="0" smtClean="0"/>
              <a:t>Rename it to </a:t>
            </a:r>
            <a:r>
              <a:rPr lang="en-US" sz="2400" dirty="0">
                <a:solidFill>
                  <a:prstClr val="black"/>
                </a:solidFill>
              </a:rPr>
              <a:t>‘</a:t>
            </a:r>
            <a:r>
              <a:rPr lang="en-US" sz="1400" dirty="0" smtClean="0">
                <a:solidFill>
                  <a:prstClr val="black"/>
                </a:solidFill>
                <a:latin typeface="Lucida Console" panose="020B0609040504020204" pitchFamily="49" charset="0"/>
              </a:rPr>
              <a:t>log4net.config</a:t>
            </a:r>
            <a:r>
              <a:rPr lang="en-US" sz="2400" dirty="0" smtClean="0">
                <a:solidFill>
                  <a:prstClr val="black"/>
                </a:solidFill>
              </a:rPr>
              <a:t>’ and run the program.</a:t>
            </a:r>
            <a:br>
              <a:rPr lang="en-US" sz="2400" dirty="0" smtClean="0">
                <a:solidFill>
                  <a:prstClr val="black"/>
                </a:solidFill>
              </a:rPr>
            </a:br>
            <a:r>
              <a:rPr lang="en-US" sz="2400" dirty="0" smtClean="0">
                <a:solidFill>
                  <a:prstClr val="black"/>
                </a:solidFill>
              </a:rPr>
              <a:t>Then look for a file named ‘</a:t>
            </a:r>
            <a:r>
              <a:rPr lang="en-US" sz="1400" dirty="0" smtClean="0">
                <a:solidFill>
                  <a:prstClr val="black"/>
                </a:solidFill>
                <a:latin typeface="Lucida Console" panose="020B0609040504020204" pitchFamily="49" charset="0"/>
              </a:rPr>
              <a:t>trace.log</a:t>
            </a:r>
            <a:r>
              <a:rPr lang="en-US" sz="2400" dirty="0" smtClean="0">
                <a:solidFill>
                  <a:prstClr val="black"/>
                </a:solidFill>
              </a:rPr>
              <a:t>’ in the program folder and send this to </a:t>
            </a:r>
            <a:r>
              <a:rPr lang="en-US" sz="2400" dirty="0" smtClean="0">
                <a:solidFill>
                  <a:prstClr val="black"/>
                </a:solidFill>
                <a:hlinkClick r:id="rId2"/>
              </a:rPr>
              <a:t>cassini@burri-web.org</a:t>
            </a:r>
            <a:r>
              <a:rPr lang="en-US" sz="2400" dirty="0" smtClean="0">
                <a:solidFill>
                  <a:prstClr val="black"/>
                </a:solidFill>
              </a:rPr>
              <a:t> along with a description of the problem and your system </a:t>
            </a:r>
            <a:br>
              <a:rPr lang="en-US" sz="2400" dirty="0" smtClean="0">
                <a:solidFill>
                  <a:prstClr val="black"/>
                </a:solidFill>
              </a:rPr>
            </a:br>
            <a:r>
              <a:rPr lang="en-US" sz="2400" dirty="0" smtClean="0">
                <a:solidFill>
                  <a:prstClr val="black"/>
                </a:solidFill>
              </a:rPr>
              <a:t>i.e. OS, CPU, Graphics card, Joystick(s) </a:t>
            </a:r>
            <a:br>
              <a:rPr lang="en-US" sz="2400" dirty="0" smtClean="0">
                <a:solidFill>
                  <a:prstClr val="black"/>
                </a:solidFill>
              </a:rPr>
            </a:br>
            <a:r>
              <a:rPr lang="en-US" sz="2400" dirty="0" smtClean="0">
                <a:solidFill>
                  <a:prstClr val="black"/>
                </a:solidFill>
              </a:rPr>
              <a:t>we may then finally solve the issue …</a:t>
            </a:r>
            <a:endParaRPr lang="en-US" sz="2400" dirty="0" smtClean="0"/>
          </a:p>
          <a:p>
            <a:endParaRPr lang="en-US" sz="2400" dirty="0" smtClean="0"/>
          </a:p>
        </p:txBody>
      </p:sp>
      <p:sp>
        <p:nvSpPr>
          <p:cNvPr id="4" name="Foliennummernplatzhalter 3"/>
          <p:cNvSpPr>
            <a:spLocks noGrp="1"/>
          </p:cNvSpPr>
          <p:nvPr>
            <p:ph type="sldNum" sz="quarter" idx="12"/>
          </p:nvPr>
        </p:nvSpPr>
        <p:spPr/>
        <p:txBody>
          <a:bodyPr/>
          <a:lstStyle/>
          <a:p>
            <a:fld id="{6C6AE60A-B69C-4790-82F7-3882EDF23186}" type="slidenum">
              <a:rPr lang="de-DE" smtClean="0"/>
              <a:t>2</a:t>
            </a:fld>
            <a:endParaRPr lang="de-DE"/>
          </a:p>
        </p:txBody>
      </p:sp>
    </p:spTree>
    <p:extLst>
      <p:ext uri="{BB962C8B-B14F-4D97-AF65-F5344CB8AC3E}">
        <p14:creationId xmlns:p14="http://schemas.microsoft.com/office/powerpoint/2010/main" val="936274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Contents</a:t>
            </a:r>
            <a:endParaRPr lang="de-CH" dirty="0"/>
          </a:p>
        </p:txBody>
      </p:sp>
      <p:sp>
        <p:nvSpPr>
          <p:cNvPr id="3" name="Inhaltsplatzhalter 2"/>
          <p:cNvSpPr>
            <a:spLocks noGrp="1"/>
          </p:cNvSpPr>
          <p:nvPr>
            <p:ph idx="1"/>
          </p:nvPr>
        </p:nvSpPr>
        <p:spPr/>
        <p:txBody>
          <a:bodyPr>
            <a:normAutofit fontScale="92500" lnSpcReduction="10000"/>
          </a:bodyPr>
          <a:lstStyle/>
          <a:p>
            <a:r>
              <a:rPr lang="en-US" sz="2400" dirty="0" smtClean="0"/>
              <a:t>Page 2 </a:t>
            </a:r>
            <a:r>
              <a:rPr lang="en-US" sz="2400" dirty="0"/>
              <a:t>		</a:t>
            </a:r>
            <a:r>
              <a:rPr lang="en-US" sz="2400" dirty="0" smtClean="0"/>
              <a:t>Version Upgrade and Issue Handling</a:t>
            </a:r>
            <a:endParaRPr lang="en-US" sz="2400" dirty="0"/>
          </a:p>
          <a:p>
            <a:r>
              <a:rPr lang="en-US" sz="2400" dirty="0"/>
              <a:t>Page 3 		Contents (this one…)</a:t>
            </a:r>
          </a:p>
          <a:p>
            <a:r>
              <a:rPr lang="en-US" sz="2400" dirty="0" smtClean="0"/>
              <a:t>Page 4..10 		General GUI and how </a:t>
            </a:r>
            <a:r>
              <a:rPr lang="en-US" sz="2400" dirty="0" err="1" smtClean="0"/>
              <a:t>to’s</a:t>
            </a:r>
            <a:endParaRPr lang="en-US" sz="2400" dirty="0" smtClean="0"/>
          </a:p>
          <a:p>
            <a:r>
              <a:rPr lang="en-US" sz="2400" dirty="0"/>
              <a:t>Page 11</a:t>
            </a:r>
            <a:r>
              <a:rPr lang="en-US" sz="2400" dirty="0" smtClean="0"/>
              <a:t>..14 		</a:t>
            </a:r>
            <a:r>
              <a:rPr lang="en-US" sz="2400" dirty="0" smtClean="0">
                <a:solidFill>
                  <a:schemeClr val="accent6">
                    <a:lumMod val="75000"/>
                  </a:schemeClr>
                </a:solidFill>
              </a:rPr>
              <a:t>V2.0 </a:t>
            </a:r>
            <a:r>
              <a:rPr lang="en-US" sz="2400" dirty="0">
                <a:solidFill>
                  <a:schemeClr val="accent6">
                    <a:lumMod val="75000"/>
                  </a:schemeClr>
                </a:solidFill>
              </a:rPr>
              <a:t>new features</a:t>
            </a:r>
          </a:p>
          <a:p>
            <a:r>
              <a:rPr lang="en-US" sz="2400" dirty="0"/>
              <a:t>Page </a:t>
            </a:r>
            <a:r>
              <a:rPr lang="en-US" sz="2400" dirty="0" smtClean="0"/>
              <a:t>15	 	</a:t>
            </a:r>
            <a:r>
              <a:rPr lang="en-US" sz="2400" dirty="0" smtClean="0">
                <a:solidFill>
                  <a:schemeClr val="accent3"/>
                </a:solidFill>
              </a:rPr>
              <a:t>V2.1 </a:t>
            </a:r>
            <a:r>
              <a:rPr lang="en-US" sz="2400" dirty="0">
                <a:solidFill>
                  <a:schemeClr val="accent3"/>
                </a:solidFill>
              </a:rPr>
              <a:t>new features</a:t>
            </a:r>
          </a:p>
          <a:p>
            <a:r>
              <a:rPr lang="en-US" sz="2400" dirty="0"/>
              <a:t>Page 16 		</a:t>
            </a:r>
            <a:r>
              <a:rPr lang="en-US" sz="2400" dirty="0">
                <a:solidFill>
                  <a:schemeClr val="accent4"/>
                </a:solidFill>
              </a:rPr>
              <a:t>V2.2 new </a:t>
            </a:r>
            <a:r>
              <a:rPr lang="en-US" sz="2400" dirty="0" smtClean="0">
                <a:solidFill>
                  <a:schemeClr val="accent4"/>
                </a:solidFill>
              </a:rPr>
              <a:t>features</a:t>
            </a:r>
            <a:r>
              <a:rPr lang="en-US" sz="2400" dirty="0">
                <a:solidFill>
                  <a:schemeClr val="accent2"/>
                </a:solidFill>
              </a:rPr>
              <a:t> + </a:t>
            </a:r>
            <a:r>
              <a:rPr lang="en-US" sz="2400" dirty="0" smtClean="0">
                <a:solidFill>
                  <a:schemeClr val="accent2"/>
                </a:solidFill>
              </a:rPr>
              <a:t>V2.5 </a:t>
            </a:r>
            <a:r>
              <a:rPr lang="en-US" sz="2400" dirty="0">
                <a:solidFill>
                  <a:schemeClr val="accent2"/>
                </a:solidFill>
              </a:rPr>
              <a:t>refinement</a:t>
            </a:r>
          </a:p>
          <a:p>
            <a:r>
              <a:rPr lang="en-US" sz="2400" dirty="0"/>
              <a:t>Page 17 		</a:t>
            </a:r>
            <a:r>
              <a:rPr lang="en-US" sz="2400" dirty="0">
                <a:solidFill>
                  <a:srgbClr val="00B050"/>
                </a:solidFill>
              </a:rPr>
              <a:t>V2.3 new </a:t>
            </a:r>
            <a:r>
              <a:rPr lang="en-US" sz="2400" dirty="0" smtClean="0">
                <a:solidFill>
                  <a:srgbClr val="00B050"/>
                </a:solidFill>
              </a:rPr>
              <a:t>features</a:t>
            </a:r>
            <a:r>
              <a:rPr lang="en-US" sz="2400" dirty="0" smtClean="0">
                <a:solidFill>
                  <a:schemeClr val="accent5">
                    <a:lumMod val="75000"/>
                  </a:schemeClr>
                </a:solidFill>
              </a:rPr>
              <a:t> + V2.4 refinement</a:t>
            </a:r>
          </a:p>
          <a:p>
            <a:r>
              <a:rPr lang="en-US" sz="2400" dirty="0"/>
              <a:t>Page 18 		</a:t>
            </a:r>
            <a:r>
              <a:rPr lang="en-US" sz="2400" dirty="0">
                <a:solidFill>
                  <a:schemeClr val="accent2"/>
                </a:solidFill>
              </a:rPr>
              <a:t>V2.5 new features</a:t>
            </a:r>
          </a:p>
          <a:p>
            <a:r>
              <a:rPr lang="en-US" sz="2400" dirty="0"/>
              <a:t>Page 19 		</a:t>
            </a:r>
            <a:r>
              <a:rPr lang="en-US" sz="2400" dirty="0">
                <a:solidFill>
                  <a:srgbClr val="D0B75C"/>
                </a:solidFill>
              </a:rPr>
              <a:t>V2.7 new features</a:t>
            </a:r>
          </a:p>
          <a:p>
            <a:r>
              <a:rPr lang="en-US" sz="2400" dirty="0"/>
              <a:t>Page 24 		</a:t>
            </a:r>
            <a:r>
              <a:rPr lang="en-US" sz="2400" dirty="0">
                <a:solidFill>
                  <a:srgbClr val="00B0F0"/>
                </a:solidFill>
              </a:rPr>
              <a:t>V2.8 new features</a:t>
            </a:r>
          </a:p>
          <a:p>
            <a:r>
              <a:rPr lang="en-US" sz="2400" dirty="0"/>
              <a:t>Page </a:t>
            </a:r>
            <a:r>
              <a:rPr lang="en-US" sz="2400" dirty="0" smtClean="0"/>
              <a:t>29 </a:t>
            </a:r>
            <a:r>
              <a:rPr lang="en-US" sz="2400" dirty="0"/>
              <a:t>		</a:t>
            </a:r>
            <a:r>
              <a:rPr lang="en-US" sz="2400" dirty="0" smtClean="0">
                <a:solidFill>
                  <a:srgbClr val="FF0000"/>
                </a:solidFill>
              </a:rPr>
              <a:t>V2.10 </a:t>
            </a:r>
            <a:r>
              <a:rPr lang="en-US" sz="2400" dirty="0">
                <a:solidFill>
                  <a:srgbClr val="FF0000"/>
                </a:solidFill>
              </a:rPr>
              <a:t>new features</a:t>
            </a:r>
          </a:p>
          <a:p>
            <a:r>
              <a:rPr lang="en-US" sz="2400" dirty="0" smtClean="0"/>
              <a:t>Last Page 		Common Workflows - Cheat sheet</a:t>
            </a:r>
            <a:endParaRPr lang="en-US" sz="2400" dirty="0"/>
          </a:p>
          <a:p>
            <a:endParaRPr lang="de-CH" sz="2400" dirty="0"/>
          </a:p>
        </p:txBody>
      </p:sp>
      <p:sp>
        <p:nvSpPr>
          <p:cNvPr id="4" name="Foliennummernplatzhalter 3"/>
          <p:cNvSpPr>
            <a:spLocks noGrp="1"/>
          </p:cNvSpPr>
          <p:nvPr>
            <p:ph type="sldNum" sz="quarter" idx="12"/>
          </p:nvPr>
        </p:nvSpPr>
        <p:spPr/>
        <p:txBody>
          <a:bodyPr/>
          <a:lstStyle/>
          <a:p>
            <a:fld id="{6C6AE60A-B69C-4790-82F7-3882EDF23186}" type="slidenum">
              <a:rPr lang="de-DE" smtClean="0"/>
              <a:t>3</a:t>
            </a:fld>
            <a:endParaRPr lang="de-DE"/>
          </a:p>
        </p:txBody>
      </p:sp>
    </p:spTree>
    <p:extLst>
      <p:ext uri="{BB962C8B-B14F-4D97-AF65-F5344CB8AC3E}">
        <p14:creationId xmlns:p14="http://schemas.microsoft.com/office/powerpoint/2010/main" val="2924806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Workflow </a:t>
            </a:r>
            <a:r>
              <a:rPr lang="en-US" sz="2000" dirty="0" smtClean="0"/>
              <a:t>(see also last page)</a:t>
            </a:r>
            <a:endParaRPr lang="de-CH" dirty="0"/>
          </a:p>
        </p:txBody>
      </p:sp>
      <p:sp>
        <p:nvSpPr>
          <p:cNvPr id="3" name="Inhaltsplatzhalter 2"/>
          <p:cNvSpPr>
            <a:spLocks noGrp="1"/>
          </p:cNvSpPr>
          <p:nvPr>
            <p:ph idx="1"/>
          </p:nvPr>
        </p:nvSpPr>
        <p:spPr/>
        <p:txBody>
          <a:bodyPr>
            <a:normAutofit fontScale="77500" lnSpcReduction="20000"/>
          </a:bodyPr>
          <a:lstStyle/>
          <a:p>
            <a:r>
              <a:rPr lang="en-US" sz="2400" dirty="0" smtClean="0"/>
              <a:t>Connect the game control devices to the PC</a:t>
            </a:r>
          </a:p>
          <a:p>
            <a:r>
              <a:rPr lang="en-US" sz="2400" dirty="0" smtClean="0"/>
              <a:t>Start from scratch or load an existing map from a file</a:t>
            </a:r>
          </a:p>
          <a:p>
            <a:r>
              <a:rPr lang="en-US" sz="2400" dirty="0" smtClean="0"/>
              <a:t>Make or refine mappings</a:t>
            </a:r>
          </a:p>
          <a:p>
            <a:r>
              <a:rPr lang="en-US" sz="2400" dirty="0" smtClean="0"/>
              <a:t>Save the new map to an XML file</a:t>
            </a:r>
          </a:p>
          <a:p>
            <a:r>
              <a:rPr lang="en-US" sz="2400" dirty="0" smtClean="0"/>
              <a:t>Use it in </a:t>
            </a:r>
            <a:r>
              <a:rPr lang="en-US" sz="2400" dirty="0"/>
              <a:t>the game: </a:t>
            </a:r>
            <a:r>
              <a:rPr lang="en-US" sz="2400" dirty="0" smtClean="0"/>
              <a:t>e.g. </a:t>
            </a:r>
            <a:r>
              <a:rPr lang="en-US" sz="1500" dirty="0" err="1" smtClean="0"/>
              <a:t>pp_rebindkeys</a:t>
            </a:r>
            <a:r>
              <a:rPr lang="en-US" sz="1500" dirty="0" smtClean="0"/>
              <a:t> C:\maps\layout_my_joystick</a:t>
            </a:r>
          </a:p>
          <a:p>
            <a:r>
              <a:rPr lang="en-US" sz="2400" dirty="0" smtClean="0">
                <a:solidFill>
                  <a:schemeClr val="accent6">
                    <a:lumMod val="75000"/>
                  </a:schemeClr>
                </a:solidFill>
              </a:rPr>
              <a:t>V 2.0: You may load and save the map directly from your game folders</a:t>
            </a:r>
            <a:br>
              <a:rPr lang="en-US" sz="2400" dirty="0" smtClean="0">
                <a:solidFill>
                  <a:schemeClr val="accent6">
                    <a:lumMod val="75000"/>
                  </a:schemeClr>
                </a:solidFill>
              </a:rPr>
            </a:br>
            <a:r>
              <a:rPr lang="en-US" sz="2400" dirty="0" smtClean="0">
                <a:solidFill>
                  <a:schemeClr val="accent6">
                    <a:lumMod val="75000"/>
                  </a:schemeClr>
                </a:solidFill>
              </a:rPr>
              <a:t>so next time you just use  </a:t>
            </a:r>
            <a:r>
              <a:rPr lang="en-US" sz="2400" dirty="0">
                <a:solidFill>
                  <a:schemeClr val="accent6">
                    <a:lumMod val="75000"/>
                  </a:schemeClr>
                </a:solidFill>
              </a:rPr>
              <a:t> </a:t>
            </a:r>
            <a:r>
              <a:rPr lang="en-US" sz="1500" dirty="0" err="1">
                <a:solidFill>
                  <a:schemeClr val="accent6">
                    <a:lumMod val="75000"/>
                  </a:schemeClr>
                </a:solidFill>
              </a:rPr>
              <a:t>pp_rebindkeys</a:t>
            </a:r>
            <a:r>
              <a:rPr lang="en-US" sz="1500" dirty="0">
                <a:solidFill>
                  <a:schemeClr val="accent6">
                    <a:lumMod val="75000"/>
                  </a:schemeClr>
                </a:solidFill>
              </a:rPr>
              <a:t> </a:t>
            </a:r>
            <a:r>
              <a:rPr lang="en-US" sz="1500" dirty="0" err="1" smtClean="0">
                <a:solidFill>
                  <a:schemeClr val="accent6">
                    <a:lumMod val="75000"/>
                  </a:schemeClr>
                </a:solidFill>
              </a:rPr>
              <a:t>layout_my_joystick</a:t>
            </a:r>
            <a:endParaRPr lang="en-US" sz="2400" dirty="0">
              <a:solidFill>
                <a:schemeClr val="accent6">
                  <a:lumMod val="75000"/>
                </a:schemeClr>
              </a:solidFill>
            </a:endParaRPr>
          </a:p>
          <a:p>
            <a:pPr marL="0" indent="0">
              <a:buNone/>
            </a:pPr>
            <a:endParaRPr lang="en-US" sz="1800" dirty="0"/>
          </a:p>
          <a:p>
            <a:pPr marL="0" indent="0">
              <a:buNone/>
            </a:pPr>
            <a:r>
              <a:rPr lang="en-US" sz="1800" dirty="0" smtClean="0"/>
              <a:t>Note: the predefined actions are the ones found in the AC game default profile – it is likely that some of them will not work at all as the game is not finished. There is no proper description for which one does what – you may get help in SC Forums.</a:t>
            </a:r>
          </a:p>
          <a:p>
            <a:pPr marL="0" indent="0">
              <a:buNone/>
            </a:pPr>
            <a:endParaRPr lang="en-US" sz="1800" dirty="0"/>
          </a:p>
          <a:p>
            <a:pPr marL="0" indent="0">
              <a:buNone/>
            </a:pPr>
            <a:r>
              <a:rPr lang="en-US" sz="1800" dirty="0" smtClean="0"/>
              <a:t>As I had my issues with missiles here a finding..</a:t>
            </a:r>
          </a:p>
          <a:p>
            <a:pPr marL="0" indent="0">
              <a:buNone/>
            </a:pPr>
            <a:r>
              <a:rPr lang="en-US" sz="1800" dirty="0" smtClean="0"/>
              <a:t>To reallocate the missile fire command you should map the following 2 actions to the same joystick button</a:t>
            </a:r>
            <a:r>
              <a:rPr lang="en-US" sz="1800" dirty="0"/>
              <a:t>: </a:t>
            </a:r>
            <a:endParaRPr lang="en-US" sz="1800" dirty="0" smtClean="0"/>
          </a:p>
          <a:p>
            <a:r>
              <a:rPr lang="de-CH" sz="1400" i="1" dirty="0" err="1" smtClean="0"/>
              <a:t>v_target_missile_lock_selected</a:t>
            </a:r>
            <a:r>
              <a:rPr lang="de-CH" sz="1400" i="1" dirty="0" smtClean="0"/>
              <a:t> </a:t>
            </a:r>
          </a:p>
          <a:p>
            <a:r>
              <a:rPr lang="de-CH" sz="1400" i="1" dirty="0" err="1" smtClean="0"/>
              <a:t>v_weapon_launch_missile</a:t>
            </a:r>
            <a:endParaRPr lang="de-CH" sz="1400" i="1" dirty="0" smtClean="0"/>
          </a:p>
          <a:p>
            <a:pPr marL="0" indent="0">
              <a:buNone/>
            </a:pPr>
            <a:endParaRPr lang="de-CH" sz="1800" dirty="0" smtClean="0"/>
          </a:p>
          <a:p>
            <a:pPr marL="0" indent="0">
              <a:buNone/>
            </a:pPr>
            <a:r>
              <a:rPr lang="de-CH" sz="1800" dirty="0" smtClean="0"/>
              <a:t>BTW: </a:t>
            </a:r>
            <a:r>
              <a:rPr lang="de-CH" sz="1800" dirty="0" err="1" smtClean="0"/>
              <a:t>if</a:t>
            </a:r>
            <a:r>
              <a:rPr lang="de-CH" sz="1800" dirty="0" smtClean="0"/>
              <a:t> </a:t>
            </a:r>
            <a:r>
              <a:rPr lang="de-CH" sz="1800" dirty="0" err="1" smtClean="0"/>
              <a:t>you</a:t>
            </a:r>
            <a:r>
              <a:rPr lang="de-CH" sz="1800" dirty="0" smtClean="0"/>
              <a:t> </a:t>
            </a:r>
            <a:r>
              <a:rPr lang="de-CH" sz="1800" dirty="0" err="1" smtClean="0"/>
              <a:t>copy</a:t>
            </a:r>
            <a:r>
              <a:rPr lang="de-CH" sz="1800" dirty="0" smtClean="0"/>
              <a:t> </a:t>
            </a:r>
            <a:r>
              <a:rPr lang="en-US" sz="1800" dirty="0" smtClean="0"/>
              <a:t>e.g. “</a:t>
            </a:r>
            <a:r>
              <a:rPr lang="en-US" sz="1800" dirty="0" err="1" smtClean="0"/>
              <a:t>pp_rebindkeys</a:t>
            </a:r>
            <a:r>
              <a:rPr lang="en-US" sz="1800" dirty="0" smtClean="0"/>
              <a:t> </a:t>
            </a:r>
            <a:r>
              <a:rPr lang="en-US" sz="1800" dirty="0"/>
              <a:t>C:\</a:t>
            </a:r>
            <a:r>
              <a:rPr lang="en-US" sz="1800" dirty="0" smtClean="0"/>
              <a:t>maps\layout_my_joystick” from notepad you may use Ctrl-V to paste it in-game into the console – saves you some typing…</a:t>
            </a:r>
            <a:endParaRPr lang="de-CH" sz="1800" dirty="0"/>
          </a:p>
        </p:txBody>
      </p:sp>
      <p:sp>
        <p:nvSpPr>
          <p:cNvPr id="4" name="Foliennummernplatzhalter 3"/>
          <p:cNvSpPr>
            <a:spLocks noGrp="1"/>
          </p:cNvSpPr>
          <p:nvPr>
            <p:ph type="sldNum" sz="quarter" idx="12"/>
          </p:nvPr>
        </p:nvSpPr>
        <p:spPr/>
        <p:txBody>
          <a:bodyPr/>
          <a:lstStyle/>
          <a:p>
            <a:fld id="{6C6AE60A-B69C-4790-82F7-3882EDF23186}" type="slidenum">
              <a:rPr lang="de-DE" smtClean="0"/>
              <a:t>4</a:t>
            </a:fld>
            <a:endParaRPr lang="de-DE"/>
          </a:p>
        </p:txBody>
      </p:sp>
    </p:spTree>
    <p:extLst>
      <p:ext uri="{BB962C8B-B14F-4D97-AF65-F5344CB8AC3E}">
        <p14:creationId xmlns:p14="http://schemas.microsoft.com/office/powerpoint/2010/main" val="150598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1459564" y="1119001"/>
            <a:ext cx="6424806" cy="5584177"/>
          </a:xfrm>
          <a:prstGeom prst="rect">
            <a:avLst/>
          </a:prstGeom>
        </p:spPr>
      </p:pic>
      <p:sp>
        <p:nvSpPr>
          <p:cNvPr id="2" name="Titel 1"/>
          <p:cNvSpPr>
            <a:spLocks noGrp="1"/>
          </p:cNvSpPr>
          <p:nvPr>
            <p:ph type="title"/>
          </p:nvPr>
        </p:nvSpPr>
        <p:spPr/>
        <p:txBody>
          <a:bodyPr/>
          <a:lstStyle/>
          <a:p>
            <a:r>
              <a:rPr lang="en-US" dirty="0" smtClean="0"/>
              <a:t>The GUI …</a:t>
            </a:r>
            <a:endParaRPr lang="en-US" dirty="0"/>
          </a:p>
        </p:txBody>
      </p:sp>
      <p:sp>
        <p:nvSpPr>
          <p:cNvPr id="6" name="Legende mit Linie 2 5"/>
          <p:cNvSpPr/>
          <p:nvPr/>
        </p:nvSpPr>
        <p:spPr>
          <a:xfrm>
            <a:off x="251520" y="591679"/>
            <a:ext cx="1656184" cy="360040"/>
          </a:xfrm>
          <a:prstGeom prst="borderCallout2">
            <a:avLst>
              <a:gd name="adj1" fmla="val 113989"/>
              <a:gd name="adj2" fmla="val 50511"/>
              <a:gd name="adj3" fmla="val 269380"/>
              <a:gd name="adj4" fmla="val 50531"/>
              <a:gd name="adj5" fmla="val 523533"/>
              <a:gd name="adj6" fmla="val 105890"/>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Action tree and mappings</a:t>
            </a:r>
            <a:endParaRPr lang="de-CH" sz="1100" dirty="0"/>
          </a:p>
        </p:txBody>
      </p:sp>
      <p:sp>
        <p:nvSpPr>
          <p:cNvPr id="7" name="Legende mit Linie 2 6"/>
          <p:cNvSpPr/>
          <p:nvPr/>
        </p:nvSpPr>
        <p:spPr>
          <a:xfrm>
            <a:off x="6732362" y="485721"/>
            <a:ext cx="1656184" cy="360040"/>
          </a:xfrm>
          <a:prstGeom prst="borderCallout2">
            <a:avLst>
              <a:gd name="adj1" fmla="val 113989"/>
              <a:gd name="adj2" fmla="val 50511"/>
              <a:gd name="adj3" fmla="val 269380"/>
              <a:gd name="adj4" fmla="val 50531"/>
              <a:gd name="adj5" fmla="val 561963"/>
              <a:gd name="adj6" fmla="val 2369"/>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XML dump of the mappings used</a:t>
            </a:r>
            <a:endParaRPr lang="de-CH" sz="1100" dirty="0"/>
          </a:p>
        </p:txBody>
      </p:sp>
      <p:sp>
        <p:nvSpPr>
          <p:cNvPr id="9" name="Legende mit Linie 2 8"/>
          <p:cNvSpPr/>
          <p:nvPr/>
        </p:nvSpPr>
        <p:spPr>
          <a:xfrm>
            <a:off x="5344339" y="2994134"/>
            <a:ext cx="1656184" cy="360040"/>
          </a:xfrm>
          <a:prstGeom prst="borderCallout2">
            <a:avLst>
              <a:gd name="adj1" fmla="val 18750"/>
              <a:gd name="adj2" fmla="val -2884"/>
              <a:gd name="adj3" fmla="val 17079"/>
              <a:gd name="adj4" fmla="val -13761"/>
              <a:gd name="adj5" fmla="val -12815"/>
              <a:gd name="adj6" fmla="val -36133"/>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Device properties</a:t>
            </a:r>
          </a:p>
          <a:p>
            <a:r>
              <a:rPr lang="en-US" sz="800" dirty="0" smtClean="0"/>
              <a:t>(greyed out ones are not available)</a:t>
            </a:r>
            <a:endParaRPr lang="de-CH" sz="800" dirty="0"/>
          </a:p>
        </p:txBody>
      </p:sp>
      <p:sp>
        <p:nvSpPr>
          <p:cNvPr id="10" name="Legende mit Linie 2 9"/>
          <p:cNvSpPr/>
          <p:nvPr/>
        </p:nvSpPr>
        <p:spPr>
          <a:xfrm>
            <a:off x="5904270" y="3415214"/>
            <a:ext cx="1656184" cy="286732"/>
          </a:xfrm>
          <a:prstGeom prst="borderCallout2">
            <a:avLst>
              <a:gd name="adj1" fmla="val 18750"/>
              <a:gd name="adj2" fmla="val -2884"/>
              <a:gd name="adj3" fmla="val 17079"/>
              <a:gd name="adj4" fmla="val -13761"/>
              <a:gd name="adj5" fmla="val 64121"/>
              <a:gd name="adj6" fmla="val -46303"/>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Joystick device map</a:t>
            </a:r>
          </a:p>
        </p:txBody>
      </p:sp>
      <p:sp>
        <p:nvSpPr>
          <p:cNvPr id="11" name="Legende mit Linie 2 10"/>
          <p:cNvSpPr/>
          <p:nvPr/>
        </p:nvSpPr>
        <p:spPr>
          <a:xfrm>
            <a:off x="5762855" y="3770771"/>
            <a:ext cx="1656184" cy="232446"/>
          </a:xfrm>
          <a:prstGeom prst="borderCallout2">
            <a:avLst>
              <a:gd name="adj1" fmla="val 18750"/>
              <a:gd name="adj2" fmla="val -2884"/>
              <a:gd name="adj3" fmla="val 17079"/>
              <a:gd name="adj4" fmla="val -13761"/>
              <a:gd name="adj5" fmla="val 173859"/>
              <a:gd name="adj6" fmla="val -45214"/>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Selected mapping</a:t>
            </a:r>
            <a:endParaRPr lang="de-CH" sz="800" dirty="0"/>
          </a:p>
        </p:txBody>
      </p:sp>
      <p:sp>
        <p:nvSpPr>
          <p:cNvPr id="12" name="Legende mit Linie 2 11"/>
          <p:cNvSpPr/>
          <p:nvPr/>
        </p:nvSpPr>
        <p:spPr>
          <a:xfrm>
            <a:off x="5882987" y="4384322"/>
            <a:ext cx="1656184" cy="360040"/>
          </a:xfrm>
          <a:prstGeom prst="borderCallout2">
            <a:avLst>
              <a:gd name="adj1" fmla="val 18750"/>
              <a:gd name="adj2" fmla="val -2884"/>
              <a:gd name="adj3" fmla="val 110647"/>
              <a:gd name="adj4" fmla="val -23932"/>
              <a:gd name="adj5" fmla="val 109157"/>
              <a:gd name="adj6" fmla="val -122583"/>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Action Mapping Buttons </a:t>
            </a:r>
            <a:endParaRPr lang="de-CH" sz="800" dirty="0"/>
          </a:p>
        </p:txBody>
      </p:sp>
      <p:sp>
        <p:nvSpPr>
          <p:cNvPr id="15" name="Legende mit Linie 2 14"/>
          <p:cNvSpPr/>
          <p:nvPr/>
        </p:nvSpPr>
        <p:spPr>
          <a:xfrm>
            <a:off x="5882987" y="4813049"/>
            <a:ext cx="1656184" cy="360040"/>
          </a:xfrm>
          <a:prstGeom prst="borderCallout2">
            <a:avLst>
              <a:gd name="adj1" fmla="val 18750"/>
              <a:gd name="adj2" fmla="val -2884"/>
              <a:gd name="adj3" fmla="val 92268"/>
              <a:gd name="adj4" fmla="val -21389"/>
              <a:gd name="adj5" fmla="val 90778"/>
              <a:gd name="adj6" fmla="val -124398"/>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XML Area Buttons</a:t>
            </a:r>
            <a:endParaRPr lang="de-CH" sz="800" dirty="0"/>
          </a:p>
        </p:txBody>
      </p:sp>
      <p:sp>
        <p:nvSpPr>
          <p:cNvPr id="16" name="Legende mit Linie 2 15"/>
          <p:cNvSpPr/>
          <p:nvPr/>
        </p:nvSpPr>
        <p:spPr>
          <a:xfrm>
            <a:off x="7687105" y="5637059"/>
            <a:ext cx="1359783" cy="360040"/>
          </a:xfrm>
          <a:prstGeom prst="borderCallout2">
            <a:avLst>
              <a:gd name="adj1" fmla="val 74624"/>
              <a:gd name="adj2" fmla="val -3252"/>
              <a:gd name="adj3" fmla="val 213082"/>
              <a:gd name="adj4" fmla="val -14456"/>
              <a:gd name="adj5" fmla="val 211548"/>
              <a:gd name="adj6" fmla="val -94055"/>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Save into game folders</a:t>
            </a:r>
            <a:endParaRPr lang="de-CH" sz="800" dirty="0"/>
          </a:p>
        </p:txBody>
      </p:sp>
      <p:sp>
        <p:nvSpPr>
          <p:cNvPr id="17" name="Legende mit Linie 2 16"/>
          <p:cNvSpPr/>
          <p:nvPr/>
        </p:nvSpPr>
        <p:spPr>
          <a:xfrm>
            <a:off x="1763688" y="4331570"/>
            <a:ext cx="1656184" cy="360040"/>
          </a:xfrm>
          <a:prstGeom prst="borderCallout2">
            <a:avLst>
              <a:gd name="adj1" fmla="val 42143"/>
              <a:gd name="adj2" fmla="val 102816"/>
              <a:gd name="adj3" fmla="val 274392"/>
              <a:gd name="adj4" fmla="val 126446"/>
              <a:gd name="adj5" fmla="val 276244"/>
              <a:gd name="adj6" fmla="val 164734"/>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Dump nice List</a:t>
            </a:r>
            <a:endParaRPr lang="de-CH" sz="800" dirty="0"/>
          </a:p>
        </p:txBody>
      </p:sp>
      <p:sp>
        <p:nvSpPr>
          <p:cNvPr id="18" name="Legende mit Linie 2 17"/>
          <p:cNvSpPr/>
          <p:nvPr/>
        </p:nvSpPr>
        <p:spPr>
          <a:xfrm>
            <a:off x="25476" y="5681121"/>
            <a:ext cx="1450180" cy="360040"/>
          </a:xfrm>
          <a:prstGeom prst="borderCallout2">
            <a:avLst>
              <a:gd name="adj1" fmla="val 38801"/>
              <a:gd name="adj2" fmla="val 102453"/>
              <a:gd name="adj3" fmla="val 123435"/>
              <a:gd name="adj4" fmla="val 104582"/>
              <a:gd name="adj5" fmla="val 125041"/>
              <a:gd name="adj6" fmla="val 126975"/>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a:t>
            </a:r>
            <a:br>
              <a:rPr lang="en-US" sz="1100" dirty="0" smtClean="0"/>
            </a:br>
            <a:r>
              <a:rPr lang="en-US" sz="1100" dirty="0" smtClean="0"/>
              <a:t>filter the action tree</a:t>
            </a:r>
            <a:endParaRPr lang="de-CH" sz="800" dirty="0"/>
          </a:p>
        </p:txBody>
      </p:sp>
      <p:sp>
        <p:nvSpPr>
          <p:cNvPr id="19" name="Legende mit Linie 2 18"/>
          <p:cNvSpPr/>
          <p:nvPr/>
        </p:nvSpPr>
        <p:spPr>
          <a:xfrm>
            <a:off x="4357386" y="5942113"/>
            <a:ext cx="1436189" cy="360040"/>
          </a:xfrm>
          <a:prstGeom prst="borderCallout2">
            <a:avLst>
              <a:gd name="adj1" fmla="val 121408"/>
              <a:gd name="adj2" fmla="val 49107"/>
              <a:gd name="adj3" fmla="val 189669"/>
              <a:gd name="adj4" fmla="val 57033"/>
              <a:gd name="adj5" fmla="val 191476"/>
              <a:gd name="adj6" fmla="val 170550"/>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Load from game folders</a:t>
            </a:r>
            <a:endParaRPr lang="de-CH" sz="800" dirty="0"/>
          </a:p>
        </p:txBody>
      </p:sp>
      <p:sp>
        <p:nvSpPr>
          <p:cNvPr id="20" name="Legende mit Linie 2 19"/>
          <p:cNvSpPr/>
          <p:nvPr/>
        </p:nvSpPr>
        <p:spPr>
          <a:xfrm>
            <a:off x="115873" y="6122133"/>
            <a:ext cx="1359783" cy="360040"/>
          </a:xfrm>
          <a:prstGeom prst="borderCallout2">
            <a:avLst>
              <a:gd name="adj1" fmla="val 88169"/>
              <a:gd name="adj2" fmla="val 102100"/>
              <a:gd name="adj3" fmla="val 143663"/>
              <a:gd name="adj4" fmla="val 139313"/>
              <a:gd name="adj5" fmla="val 145427"/>
              <a:gd name="adj6" fmla="val 269675"/>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New Reset with options</a:t>
            </a:r>
            <a:endParaRPr lang="de-CH" sz="800" dirty="0"/>
          </a:p>
        </p:txBody>
      </p:sp>
      <p:sp>
        <p:nvSpPr>
          <p:cNvPr id="8" name="Legende mit Linie 2 7"/>
          <p:cNvSpPr/>
          <p:nvPr/>
        </p:nvSpPr>
        <p:spPr>
          <a:xfrm>
            <a:off x="4223597" y="1262004"/>
            <a:ext cx="1656184" cy="360040"/>
          </a:xfrm>
          <a:prstGeom prst="borderCallout2">
            <a:avLst>
              <a:gd name="adj1" fmla="val 113989"/>
              <a:gd name="adj2" fmla="val 50511"/>
              <a:gd name="adj3" fmla="val 149078"/>
              <a:gd name="adj4" fmla="val 50531"/>
              <a:gd name="adj5" fmla="val 192702"/>
              <a:gd name="adj6" fmla="val 3822"/>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Detected Game devices</a:t>
            </a:r>
          </a:p>
          <a:p>
            <a:r>
              <a:rPr lang="en-US" sz="800" dirty="0" smtClean="0"/>
              <a:t>(up to 8 are shown)</a:t>
            </a:r>
            <a:endParaRPr lang="de-CH" sz="800" dirty="0"/>
          </a:p>
        </p:txBody>
      </p:sp>
      <p:sp>
        <p:nvSpPr>
          <p:cNvPr id="22" name="Legende mit Linie 2 21"/>
          <p:cNvSpPr/>
          <p:nvPr/>
        </p:nvSpPr>
        <p:spPr>
          <a:xfrm>
            <a:off x="7750475" y="6236496"/>
            <a:ext cx="1359783" cy="360040"/>
          </a:xfrm>
          <a:prstGeom prst="borderCallout2">
            <a:avLst>
              <a:gd name="adj1" fmla="val 74624"/>
              <a:gd name="adj2" fmla="val -3252"/>
              <a:gd name="adj3" fmla="val 99463"/>
              <a:gd name="adj4" fmla="val -6050"/>
              <a:gd name="adj5" fmla="val 109625"/>
              <a:gd name="adj6" fmla="val -264"/>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100" dirty="0" smtClean="0"/>
              <a:t>V2: Resize the window</a:t>
            </a:r>
            <a:endParaRPr lang="de-CH" sz="800" dirty="0"/>
          </a:p>
        </p:txBody>
      </p:sp>
      <p:sp>
        <p:nvSpPr>
          <p:cNvPr id="24" name="Legende mit Linie 2 23"/>
          <p:cNvSpPr/>
          <p:nvPr/>
        </p:nvSpPr>
        <p:spPr>
          <a:xfrm>
            <a:off x="399720" y="5225842"/>
            <a:ext cx="1359783" cy="360040"/>
          </a:xfrm>
          <a:prstGeom prst="borderCallout2">
            <a:avLst>
              <a:gd name="adj1" fmla="val 88169"/>
              <a:gd name="adj2" fmla="val 102100"/>
              <a:gd name="adj3" fmla="val 85183"/>
              <a:gd name="adj4" fmla="val 141083"/>
              <a:gd name="adj5" fmla="val 250692"/>
              <a:gd name="adj6" fmla="val 257289"/>
            </a:avLst>
          </a:prstGeom>
          <a:ln>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r>
              <a:rPr lang="en-US" sz="1100" dirty="0" smtClean="0"/>
              <a:t>V2.3, 2.4: </a:t>
            </a:r>
            <a:r>
              <a:rPr lang="en-US" sz="1100" dirty="0" err="1" smtClean="0"/>
              <a:t>Js</a:t>
            </a:r>
            <a:r>
              <a:rPr lang="en-US" sz="1100" dirty="0" smtClean="0"/>
              <a:t> Reassignment</a:t>
            </a:r>
            <a:endParaRPr lang="de-CH" sz="800" dirty="0"/>
          </a:p>
        </p:txBody>
      </p:sp>
      <p:sp>
        <p:nvSpPr>
          <p:cNvPr id="21" name="Legende mit Linie 2 20"/>
          <p:cNvSpPr/>
          <p:nvPr/>
        </p:nvSpPr>
        <p:spPr>
          <a:xfrm>
            <a:off x="5075481" y="5484166"/>
            <a:ext cx="1656184" cy="232446"/>
          </a:xfrm>
          <a:prstGeom prst="borderCallout2">
            <a:avLst>
              <a:gd name="adj1" fmla="val 18750"/>
              <a:gd name="adj2" fmla="val -2884"/>
              <a:gd name="adj3" fmla="val 17079"/>
              <a:gd name="adj4" fmla="val -13761"/>
              <a:gd name="adj5" fmla="val 114334"/>
              <a:gd name="adj6" fmla="val -38676"/>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solidFill>
                  <a:schemeClr val="tx1"/>
                </a:solidFill>
              </a:rPr>
              <a:t>V2.7: Joystick Tuning </a:t>
            </a:r>
            <a:endParaRPr lang="de-CH" sz="800" dirty="0">
              <a:solidFill>
                <a:schemeClr val="tx1"/>
              </a:solidFill>
            </a:endParaRPr>
          </a:p>
        </p:txBody>
      </p:sp>
      <p:sp>
        <p:nvSpPr>
          <p:cNvPr id="5" name="Foliennummernplatzhalter 4"/>
          <p:cNvSpPr>
            <a:spLocks noGrp="1"/>
          </p:cNvSpPr>
          <p:nvPr>
            <p:ph type="sldNum" sz="quarter" idx="12"/>
          </p:nvPr>
        </p:nvSpPr>
        <p:spPr/>
        <p:txBody>
          <a:bodyPr/>
          <a:lstStyle/>
          <a:p>
            <a:fld id="{6C6AE60A-B69C-4790-82F7-3882EDF23186}" type="slidenum">
              <a:rPr lang="de-DE" smtClean="0"/>
              <a:t>5</a:t>
            </a:fld>
            <a:endParaRPr lang="de-DE"/>
          </a:p>
        </p:txBody>
      </p:sp>
      <p:sp>
        <p:nvSpPr>
          <p:cNvPr id="25" name="Legende mit Linie 2 24"/>
          <p:cNvSpPr/>
          <p:nvPr/>
        </p:nvSpPr>
        <p:spPr>
          <a:xfrm>
            <a:off x="1568066" y="4784830"/>
            <a:ext cx="1851806" cy="360040"/>
          </a:xfrm>
          <a:prstGeom prst="borderCallout2">
            <a:avLst>
              <a:gd name="adj1" fmla="val 42143"/>
              <a:gd name="adj2" fmla="val 102816"/>
              <a:gd name="adj3" fmla="val 200874"/>
              <a:gd name="adj4" fmla="val 122873"/>
              <a:gd name="adj5" fmla="val 199384"/>
              <a:gd name="adj6" fmla="val 159211"/>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100" dirty="0" smtClean="0"/>
              <a:t>V2.10 Dump Controller log</a:t>
            </a:r>
            <a:endParaRPr lang="de-CH" sz="800" dirty="0"/>
          </a:p>
        </p:txBody>
      </p:sp>
    </p:spTree>
    <p:extLst>
      <p:ext uri="{BB962C8B-B14F-4D97-AF65-F5344CB8AC3E}">
        <p14:creationId xmlns:p14="http://schemas.microsoft.com/office/powerpoint/2010/main" val="1631155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a:blip r:embed="rId2"/>
          <a:stretch>
            <a:fillRect/>
          </a:stretch>
        </p:blipFill>
        <p:spPr>
          <a:xfrm>
            <a:off x="1459564" y="1119001"/>
            <a:ext cx="6424806" cy="5584177"/>
          </a:xfrm>
          <a:prstGeom prst="rect">
            <a:avLst/>
          </a:prstGeom>
        </p:spPr>
      </p:pic>
      <p:sp>
        <p:nvSpPr>
          <p:cNvPr id="2" name="Titel 1"/>
          <p:cNvSpPr>
            <a:spLocks noGrp="1"/>
          </p:cNvSpPr>
          <p:nvPr>
            <p:ph type="title"/>
          </p:nvPr>
        </p:nvSpPr>
        <p:spPr/>
        <p:txBody>
          <a:bodyPr/>
          <a:lstStyle/>
          <a:p>
            <a:r>
              <a:rPr lang="en-US" dirty="0" smtClean="0"/>
              <a:t>The Joystick Area…</a:t>
            </a:r>
            <a:endParaRPr lang="en-US" dirty="0"/>
          </a:p>
        </p:txBody>
      </p:sp>
      <p:sp>
        <p:nvSpPr>
          <p:cNvPr id="17" name="Rechteck 16"/>
          <p:cNvSpPr/>
          <p:nvPr/>
        </p:nvSpPr>
        <p:spPr>
          <a:xfrm>
            <a:off x="3709278" y="1700808"/>
            <a:ext cx="1798826" cy="2213156"/>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304721" y="3933056"/>
            <a:ext cx="8227719" cy="276932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The tabs represent the game devices found connected to the PC also the number 1..8 shows the order the PC reports them which is crucial to the mapping as this will result in the default js_1, js_2 .. Names used to build the command name.</a:t>
            </a:r>
          </a:p>
          <a:p>
            <a:r>
              <a:rPr lang="en-US" sz="1200" dirty="0" smtClean="0"/>
              <a:t>The elements are the ones the joystick seems to support – greyed ones are not available for this device.</a:t>
            </a:r>
          </a:p>
          <a:p>
            <a:endParaRPr lang="en-US" sz="1200" dirty="0" smtClean="0"/>
          </a:p>
          <a:p>
            <a:r>
              <a:rPr lang="en-US" sz="1200" dirty="0" smtClean="0">
                <a:solidFill>
                  <a:schemeClr val="accent5">
                    <a:lumMod val="75000"/>
                  </a:schemeClr>
                </a:solidFill>
              </a:rPr>
              <a:t>V 2.4: you will see the actual </a:t>
            </a:r>
            <a:r>
              <a:rPr lang="en-US" sz="1200" dirty="0" err="1" smtClean="0">
                <a:solidFill>
                  <a:schemeClr val="accent5">
                    <a:lumMod val="75000"/>
                  </a:schemeClr>
                </a:solidFill>
              </a:rPr>
              <a:t>Js</a:t>
            </a:r>
            <a:r>
              <a:rPr lang="en-US" sz="1200" dirty="0" smtClean="0">
                <a:solidFill>
                  <a:schemeClr val="accent5">
                    <a:lumMod val="75000"/>
                  </a:schemeClr>
                </a:solidFill>
              </a:rPr>
              <a:t> assignment  - or ‘not assigned’ – see page 17</a:t>
            </a:r>
          </a:p>
          <a:p>
            <a:r>
              <a:rPr lang="en-US" sz="1200" dirty="0" smtClean="0">
                <a:solidFill>
                  <a:srgbClr val="00B050"/>
                </a:solidFill>
              </a:rPr>
              <a:t>The SC-Device to Joystick Mapping is a separate window accessed by hitting the ‘</a:t>
            </a:r>
            <a:r>
              <a:rPr lang="en-US" sz="1200" b="1" dirty="0" err="1" smtClean="0">
                <a:solidFill>
                  <a:srgbClr val="00B050"/>
                </a:solidFill>
              </a:rPr>
              <a:t>Js</a:t>
            </a:r>
            <a:r>
              <a:rPr lang="en-US" sz="1200" b="1" dirty="0" smtClean="0">
                <a:solidFill>
                  <a:srgbClr val="00B050"/>
                </a:solidFill>
              </a:rPr>
              <a:t> Reassign</a:t>
            </a:r>
            <a:r>
              <a:rPr lang="en-US" sz="1200" dirty="0" smtClean="0">
                <a:solidFill>
                  <a:srgbClr val="00B050"/>
                </a:solidFill>
              </a:rPr>
              <a:t>’ button.</a:t>
            </a:r>
          </a:p>
          <a:p>
            <a:endParaRPr lang="en-US" sz="1200" dirty="0" smtClean="0"/>
          </a:p>
          <a:p>
            <a:r>
              <a:rPr lang="en-US" sz="1200" dirty="0" smtClean="0">
                <a:solidFill>
                  <a:srgbClr val="FF0000"/>
                </a:solidFill>
              </a:rPr>
              <a:t>Just hit any button, Axis and see how things are changing.</a:t>
            </a:r>
            <a:endParaRPr lang="de-CH" sz="1200" dirty="0">
              <a:solidFill>
                <a:srgbClr val="FF0000"/>
              </a:solidFill>
            </a:endParaRPr>
          </a:p>
        </p:txBody>
      </p:sp>
      <p:sp>
        <p:nvSpPr>
          <p:cNvPr id="4" name="Rechteck 3"/>
          <p:cNvSpPr/>
          <p:nvPr/>
        </p:nvSpPr>
        <p:spPr>
          <a:xfrm>
            <a:off x="5580112" y="1339973"/>
            <a:ext cx="2952328" cy="2592288"/>
          </a:xfrm>
          <a:prstGeom prst="rect">
            <a:avLst/>
          </a:prstGeom>
        </p:spPr>
        <p:style>
          <a:lnRef idx="2">
            <a:schemeClr val="accent5"/>
          </a:lnRef>
          <a:fillRef idx="1">
            <a:schemeClr val="lt1"/>
          </a:fillRef>
          <a:effectRef idx="0">
            <a:schemeClr val="accent5"/>
          </a:effectRef>
          <a:fontRef idx="minor">
            <a:schemeClr val="dk1"/>
          </a:fontRef>
        </p:style>
        <p:txBody>
          <a:bodyPr rtlCol="0" anchor="b" anchorCtr="0"/>
          <a:lstStyle/>
          <a:p>
            <a:pPr algn="ctr"/>
            <a:r>
              <a:rPr lang="en-US" sz="1200" dirty="0" smtClean="0"/>
              <a:t>Here I pressed the Button 8 on the Cyborg </a:t>
            </a:r>
            <a:r>
              <a:rPr lang="en-US" sz="1200" dirty="0" err="1" smtClean="0"/>
              <a:t>Evo</a:t>
            </a:r>
            <a:r>
              <a:rPr lang="en-US" sz="1200" dirty="0" smtClean="0"/>
              <a:t> Joystick to capture the image</a:t>
            </a:r>
            <a:endParaRPr lang="en-US" sz="1200" dirty="0"/>
          </a:p>
          <a:p>
            <a:pPr algn="ctr"/>
            <a:endParaRPr lang="de-CH" sz="1200" dirty="0"/>
          </a:p>
        </p:txBody>
      </p:sp>
      <p:pic>
        <p:nvPicPr>
          <p:cNvPr id="5" name="Grafik 4"/>
          <p:cNvPicPr>
            <a:picLocks noChangeAspect="1"/>
          </p:cNvPicPr>
          <p:nvPr/>
        </p:nvPicPr>
        <p:blipFill>
          <a:blip r:embed="rId3"/>
          <a:stretch>
            <a:fillRect/>
          </a:stretch>
        </p:blipFill>
        <p:spPr>
          <a:xfrm>
            <a:off x="5724128" y="1489647"/>
            <a:ext cx="2160240" cy="1767469"/>
          </a:xfrm>
          <a:prstGeom prst="rect">
            <a:avLst/>
          </a:prstGeom>
        </p:spPr>
      </p:pic>
      <p:sp>
        <p:nvSpPr>
          <p:cNvPr id="6" name="Textfeld 5"/>
          <p:cNvSpPr txBox="1"/>
          <p:nvPr/>
        </p:nvSpPr>
        <p:spPr>
          <a:xfrm>
            <a:off x="107504" y="89972"/>
            <a:ext cx="1857111" cy="369332"/>
          </a:xfrm>
          <a:prstGeom prst="rect">
            <a:avLst/>
          </a:prstGeom>
          <a:noFill/>
        </p:spPr>
        <p:txBody>
          <a:bodyPr wrap="none" rtlCol="0">
            <a:spAutoFit/>
          </a:bodyPr>
          <a:lstStyle/>
          <a:p>
            <a:r>
              <a:rPr lang="en-US" b="1" dirty="0" smtClean="0">
                <a:solidFill>
                  <a:srgbClr val="00B050"/>
                </a:solidFill>
              </a:rPr>
              <a:t>V2.3 Update here</a:t>
            </a:r>
            <a:endParaRPr lang="de-CH" b="1" dirty="0">
              <a:solidFill>
                <a:srgbClr val="00B050"/>
              </a:solidFill>
            </a:endParaRPr>
          </a:p>
        </p:txBody>
      </p:sp>
      <p:sp>
        <p:nvSpPr>
          <p:cNvPr id="7" name="Foliennummernplatzhalter 6"/>
          <p:cNvSpPr>
            <a:spLocks noGrp="1"/>
          </p:cNvSpPr>
          <p:nvPr>
            <p:ph type="sldNum" sz="quarter" idx="12"/>
          </p:nvPr>
        </p:nvSpPr>
        <p:spPr/>
        <p:txBody>
          <a:bodyPr/>
          <a:lstStyle/>
          <a:p>
            <a:fld id="{6C6AE60A-B69C-4790-82F7-3882EDF23186}" type="slidenum">
              <a:rPr lang="de-DE" smtClean="0"/>
              <a:t>6</a:t>
            </a:fld>
            <a:endParaRPr lang="de-DE"/>
          </a:p>
        </p:txBody>
      </p:sp>
    </p:spTree>
    <p:extLst>
      <p:ext uri="{BB962C8B-B14F-4D97-AF65-F5344CB8AC3E}">
        <p14:creationId xmlns:p14="http://schemas.microsoft.com/office/powerpoint/2010/main" val="147240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1397042" y="1124742"/>
            <a:ext cx="6415318" cy="5575931"/>
          </a:xfrm>
          <a:prstGeom prst="rect">
            <a:avLst/>
          </a:prstGeom>
        </p:spPr>
      </p:pic>
      <p:sp>
        <p:nvSpPr>
          <p:cNvPr id="2" name="Titel 1"/>
          <p:cNvSpPr>
            <a:spLocks noGrp="1"/>
          </p:cNvSpPr>
          <p:nvPr>
            <p:ph type="title"/>
          </p:nvPr>
        </p:nvSpPr>
        <p:spPr/>
        <p:txBody>
          <a:bodyPr/>
          <a:lstStyle/>
          <a:p>
            <a:r>
              <a:rPr lang="en-US" dirty="0" smtClean="0"/>
              <a:t>The Action Tree …</a:t>
            </a:r>
            <a:endParaRPr lang="en-US" dirty="0"/>
          </a:p>
        </p:txBody>
      </p:sp>
      <p:sp>
        <p:nvSpPr>
          <p:cNvPr id="17" name="Rechteck 16"/>
          <p:cNvSpPr/>
          <p:nvPr/>
        </p:nvSpPr>
        <p:spPr>
          <a:xfrm>
            <a:off x="1475656" y="1772816"/>
            <a:ext cx="1944216" cy="4176464"/>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3481537" y="1326265"/>
            <a:ext cx="5338935" cy="537611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400" dirty="0" smtClean="0"/>
              <a:t>The tree is initially built from the known actions which are grouped along ‘</a:t>
            </a:r>
            <a:r>
              <a:rPr lang="en-US" sz="1400" dirty="0" err="1" smtClean="0"/>
              <a:t>actionmaps</a:t>
            </a:r>
            <a:r>
              <a:rPr lang="en-US" sz="1400" dirty="0" smtClean="0"/>
              <a:t>’ e.g. ‘</a:t>
            </a:r>
            <a:r>
              <a:rPr lang="en-US" sz="1400" i="1" dirty="0" err="1" smtClean="0"/>
              <a:t>spaceship_movement</a:t>
            </a:r>
            <a:r>
              <a:rPr lang="en-US" sz="1400" dirty="0" smtClean="0"/>
              <a:t>. </a:t>
            </a:r>
          </a:p>
          <a:p>
            <a:r>
              <a:rPr lang="en-US" sz="1400" dirty="0" smtClean="0"/>
              <a:t>Each action is either a predefined joystick or keyboard action – this is given by the SC default profile.</a:t>
            </a:r>
          </a:p>
          <a:p>
            <a:endParaRPr lang="en-US" sz="1400" dirty="0" smtClean="0"/>
          </a:p>
          <a:p>
            <a:r>
              <a:rPr lang="en-US" sz="1400" dirty="0" smtClean="0"/>
              <a:t>By ‘rebinding’ or mapping and action with a different controls one does </a:t>
            </a:r>
            <a:r>
              <a:rPr lang="en-US" sz="1400" b="1" dirty="0" smtClean="0"/>
              <a:t>replace</a:t>
            </a:r>
            <a:r>
              <a:rPr lang="en-US" sz="1400" dirty="0" smtClean="0"/>
              <a:t> the default one i.e. </a:t>
            </a:r>
            <a:r>
              <a:rPr lang="en-US" sz="1400" dirty="0" smtClean="0">
                <a:solidFill>
                  <a:srgbClr val="FF0000"/>
                </a:solidFill>
              </a:rPr>
              <a:t>overwriting keyboard actions will result in not having them available on the keyboard once you load the map in the game! </a:t>
            </a:r>
          </a:p>
          <a:p>
            <a:r>
              <a:rPr lang="en-US" sz="1400" dirty="0" smtClean="0">
                <a:solidFill>
                  <a:schemeClr val="tx1"/>
                </a:solidFill>
              </a:rPr>
              <a:t>However no damage is done! This mapping is only valid until you exit the game or type </a:t>
            </a:r>
            <a:r>
              <a:rPr lang="en-US" sz="1200" i="1" dirty="0" err="1" smtClean="0">
                <a:solidFill>
                  <a:schemeClr val="tx1"/>
                </a:solidFill>
              </a:rPr>
              <a:t>pp_rebindkeys</a:t>
            </a:r>
            <a:r>
              <a:rPr lang="en-US" sz="1400" dirty="0" smtClean="0">
                <a:solidFill>
                  <a:schemeClr val="tx1"/>
                </a:solidFill>
              </a:rPr>
              <a:t>   without a name</a:t>
            </a:r>
          </a:p>
          <a:p>
            <a:endParaRPr lang="en-US" sz="1400" dirty="0"/>
          </a:p>
          <a:p>
            <a:r>
              <a:rPr lang="en-US" sz="1400" dirty="0" smtClean="0"/>
              <a:t>If actions are mapped (as shown) the color indicates to which joystick the mapping goes. </a:t>
            </a:r>
          </a:p>
          <a:p>
            <a:endParaRPr lang="en-US" sz="1400" dirty="0"/>
          </a:p>
          <a:p>
            <a:r>
              <a:rPr lang="en-US" sz="1400" b="1" i="1" dirty="0" err="1" smtClean="0"/>
              <a:t>v_pitch</a:t>
            </a:r>
            <a:r>
              <a:rPr lang="en-US" sz="1400" b="1" i="1" dirty="0" smtClean="0"/>
              <a:t> – js3_y   </a:t>
            </a:r>
            <a:r>
              <a:rPr lang="en-US" sz="1400" dirty="0" smtClean="0"/>
              <a:t>then means that the action </a:t>
            </a:r>
            <a:r>
              <a:rPr lang="en-US" sz="1400" dirty="0" err="1" smtClean="0"/>
              <a:t>v_pitch</a:t>
            </a:r>
            <a:r>
              <a:rPr lang="en-US" sz="1400" dirty="0" smtClean="0"/>
              <a:t> (joystick per default) is rebound to the joystick 3 (orange) and there the Y-axis control.</a:t>
            </a:r>
          </a:p>
          <a:p>
            <a:r>
              <a:rPr lang="en-US" sz="1400" dirty="0" smtClean="0"/>
              <a:t>If the background is white - there is no current mapping given.</a:t>
            </a:r>
          </a:p>
          <a:p>
            <a:r>
              <a:rPr lang="en-US" sz="1400" dirty="0" smtClean="0"/>
              <a:t>Unmapped actions are ignored.</a:t>
            </a:r>
          </a:p>
          <a:p>
            <a:endParaRPr lang="en-US" sz="1400" dirty="0"/>
          </a:p>
          <a:p>
            <a:r>
              <a:rPr lang="en-US" sz="1400" dirty="0" smtClean="0"/>
              <a:t>Click on any action to make it the used action in the mapping area. Once selected it is marked with the green arrow.</a:t>
            </a:r>
          </a:p>
          <a:p>
            <a:endParaRPr lang="de-CH" sz="1400" dirty="0"/>
          </a:p>
        </p:txBody>
      </p:sp>
      <p:sp>
        <p:nvSpPr>
          <p:cNvPr id="19" name="Ellipse 18"/>
          <p:cNvSpPr/>
          <p:nvPr/>
        </p:nvSpPr>
        <p:spPr>
          <a:xfrm>
            <a:off x="1619672" y="4797152"/>
            <a:ext cx="288032" cy="288032"/>
          </a:xfrm>
          <a:prstGeom prst="ellipse">
            <a:avLst/>
          </a:prstGeom>
          <a:noFill/>
          <a:ln w="5715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CH"/>
          </a:p>
        </p:txBody>
      </p:sp>
      <p:sp>
        <p:nvSpPr>
          <p:cNvPr id="20" name="Pfeil nach rechts 19"/>
          <p:cNvSpPr/>
          <p:nvPr/>
        </p:nvSpPr>
        <p:spPr>
          <a:xfrm rot="10800000">
            <a:off x="2381064" y="2267742"/>
            <a:ext cx="216024" cy="144016"/>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pic>
        <p:nvPicPr>
          <p:cNvPr id="21" name="Grafik 20"/>
          <p:cNvPicPr>
            <a:picLocks noChangeAspect="1"/>
          </p:cNvPicPr>
          <p:nvPr/>
        </p:nvPicPr>
        <p:blipFill>
          <a:blip r:embed="rId3"/>
          <a:stretch>
            <a:fillRect/>
          </a:stretch>
        </p:blipFill>
        <p:spPr>
          <a:xfrm>
            <a:off x="7020272" y="6093296"/>
            <a:ext cx="504825" cy="285750"/>
          </a:xfrm>
          <a:prstGeom prst="rect">
            <a:avLst/>
          </a:prstGeom>
        </p:spPr>
      </p:pic>
      <p:sp>
        <p:nvSpPr>
          <p:cNvPr id="5" name="Foliennummernplatzhalter 4"/>
          <p:cNvSpPr>
            <a:spLocks noGrp="1"/>
          </p:cNvSpPr>
          <p:nvPr>
            <p:ph type="sldNum" sz="quarter" idx="12"/>
          </p:nvPr>
        </p:nvSpPr>
        <p:spPr/>
        <p:txBody>
          <a:bodyPr/>
          <a:lstStyle/>
          <a:p>
            <a:fld id="{6C6AE60A-B69C-4790-82F7-3882EDF23186}" type="slidenum">
              <a:rPr lang="de-DE" smtClean="0"/>
              <a:t>7</a:t>
            </a:fld>
            <a:endParaRPr lang="de-DE"/>
          </a:p>
        </p:txBody>
      </p:sp>
    </p:spTree>
    <p:extLst>
      <p:ext uri="{BB962C8B-B14F-4D97-AF65-F5344CB8AC3E}">
        <p14:creationId xmlns:p14="http://schemas.microsoft.com/office/powerpoint/2010/main" val="1837206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1397041" y="1124742"/>
            <a:ext cx="6415319" cy="5575931"/>
          </a:xfrm>
          <a:prstGeom prst="rect">
            <a:avLst/>
          </a:prstGeom>
        </p:spPr>
      </p:pic>
      <p:sp>
        <p:nvSpPr>
          <p:cNvPr id="2" name="Titel 1"/>
          <p:cNvSpPr>
            <a:spLocks noGrp="1"/>
          </p:cNvSpPr>
          <p:nvPr>
            <p:ph type="title"/>
          </p:nvPr>
        </p:nvSpPr>
        <p:spPr/>
        <p:txBody>
          <a:bodyPr/>
          <a:lstStyle/>
          <a:p>
            <a:r>
              <a:rPr lang="en-US" dirty="0" smtClean="0"/>
              <a:t>The Mapping Area…</a:t>
            </a:r>
            <a:endParaRPr lang="en-US" dirty="0"/>
          </a:p>
        </p:txBody>
      </p:sp>
      <p:sp>
        <p:nvSpPr>
          <p:cNvPr id="17" name="Rechteck 16"/>
          <p:cNvSpPr/>
          <p:nvPr/>
        </p:nvSpPr>
        <p:spPr>
          <a:xfrm flipV="1">
            <a:off x="3632592" y="3933057"/>
            <a:ext cx="1944216" cy="936101"/>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251520" y="1196753"/>
            <a:ext cx="8712968" cy="2736304"/>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Whenever you click on an action in the Action Tree it is copied into Cmd. and can be mapped to a Control.</a:t>
            </a:r>
          </a:p>
          <a:p>
            <a:endParaRPr lang="en-US" sz="1200" dirty="0" smtClean="0"/>
          </a:p>
          <a:p>
            <a:r>
              <a:rPr lang="en-US" sz="1200" dirty="0" smtClean="0"/>
              <a:t>The Control (Ctrl.) is the last joystick item you activated on the currently shown joystick tab. </a:t>
            </a:r>
          </a:p>
          <a:p>
            <a:r>
              <a:rPr lang="en-US" sz="1200" dirty="0" smtClean="0"/>
              <a:t>I.e. if you want to map it for a control on the second joystick you have to select the “Joystick 2” Tab first.</a:t>
            </a:r>
          </a:p>
          <a:p>
            <a:endParaRPr lang="en-US" sz="1200" dirty="0" smtClean="0"/>
          </a:p>
          <a:p>
            <a:r>
              <a:rPr lang="en-US" sz="1200" dirty="0" smtClean="0"/>
              <a:t>Once you have a mapping that should be used, hit the “Assign” button.</a:t>
            </a:r>
          </a:p>
          <a:p>
            <a:r>
              <a:rPr lang="en-US" sz="1200" dirty="0" smtClean="0"/>
              <a:t>The new mapping will be shown in the Action Tree – where it gets the back color of the joystick it is assigned to.</a:t>
            </a:r>
          </a:p>
          <a:p>
            <a:endParaRPr lang="en-US" sz="1200" dirty="0"/>
          </a:p>
          <a:p>
            <a:r>
              <a:rPr lang="en-US" sz="1200" dirty="0" smtClean="0">
                <a:solidFill>
                  <a:schemeClr val="accent6">
                    <a:lumMod val="75000"/>
                  </a:schemeClr>
                </a:solidFill>
              </a:rPr>
              <a:t>V2: To make any axis a Throttle axis – check the ‘Throttle’ box ! It is often the Z-Axis but the Rhino has it e.g. on js2_y.</a:t>
            </a:r>
          </a:p>
          <a:p>
            <a:r>
              <a:rPr lang="en-US" sz="1200" dirty="0" smtClean="0">
                <a:solidFill>
                  <a:schemeClr val="accent6">
                    <a:lumMod val="75000"/>
                  </a:schemeClr>
                </a:solidFill>
              </a:rPr>
              <a:t>If you do so the control assigned in changed to a throttle control (here js2_throttlez)</a:t>
            </a:r>
          </a:p>
          <a:p>
            <a:endParaRPr lang="en-US" sz="1200" dirty="0">
              <a:solidFill>
                <a:schemeClr val="accent6">
                  <a:lumMod val="75000"/>
                </a:schemeClr>
              </a:solidFill>
            </a:endParaRPr>
          </a:p>
          <a:p>
            <a:r>
              <a:rPr lang="en-US" sz="1200" dirty="0" smtClean="0"/>
              <a:t>To clear a mapping – select it in the </a:t>
            </a:r>
            <a:r>
              <a:rPr lang="en-US" sz="1200" dirty="0" err="1" smtClean="0"/>
              <a:t>ActionTree</a:t>
            </a:r>
            <a:r>
              <a:rPr lang="en-US" sz="1200" dirty="0" smtClean="0"/>
              <a:t> and Click “Clear” - it gets a neutral color and no control in the </a:t>
            </a:r>
            <a:r>
              <a:rPr lang="en-US" sz="1200" dirty="0" err="1" smtClean="0"/>
              <a:t>ActionTree</a:t>
            </a:r>
            <a:r>
              <a:rPr lang="en-US" sz="1200" dirty="0" smtClean="0"/>
              <a:t> – it is now unmapped.</a:t>
            </a:r>
            <a:endParaRPr lang="en-US" sz="1200" dirty="0"/>
          </a:p>
          <a:p>
            <a:r>
              <a:rPr lang="en-US" sz="1200" dirty="0" smtClean="0"/>
              <a:t>You may use “Find 1</a:t>
            </a:r>
            <a:r>
              <a:rPr lang="en-US" sz="1200" baseline="30000" dirty="0" smtClean="0"/>
              <a:t>st</a:t>
            </a:r>
            <a:r>
              <a:rPr lang="en-US" sz="1200" dirty="0" smtClean="0"/>
              <a:t>” to find the first action where the currently shown Ctrl. (js2_z </a:t>
            </a:r>
            <a:r>
              <a:rPr lang="en-US" sz="1200" dirty="0" smtClean="0">
                <a:solidFill>
                  <a:schemeClr val="accent6">
                    <a:lumMod val="75000"/>
                  </a:schemeClr>
                </a:solidFill>
              </a:rPr>
              <a:t>or if checked as shown js2_throttlez</a:t>
            </a:r>
            <a:r>
              <a:rPr lang="en-US" sz="1200" dirty="0" smtClean="0"/>
              <a:t>) is mapped.</a:t>
            </a:r>
          </a:p>
          <a:p>
            <a:endParaRPr lang="en-US" sz="1200" dirty="0" smtClean="0"/>
          </a:p>
        </p:txBody>
      </p:sp>
      <p:sp>
        <p:nvSpPr>
          <p:cNvPr id="8" name="Ellipse 7"/>
          <p:cNvSpPr/>
          <p:nvPr/>
        </p:nvSpPr>
        <p:spPr>
          <a:xfrm>
            <a:off x="1613066" y="4789567"/>
            <a:ext cx="288032" cy="288032"/>
          </a:xfrm>
          <a:prstGeom prst="ellipse">
            <a:avLst/>
          </a:prstGeom>
          <a:noFill/>
          <a:ln w="5715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CH"/>
          </a:p>
        </p:txBody>
      </p:sp>
      <p:sp>
        <p:nvSpPr>
          <p:cNvPr id="4" name="Foliennummernplatzhalter 3"/>
          <p:cNvSpPr>
            <a:spLocks noGrp="1"/>
          </p:cNvSpPr>
          <p:nvPr>
            <p:ph type="sldNum" sz="quarter" idx="12"/>
          </p:nvPr>
        </p:nvSpPr>
        <p:spPr/>
        <p:txBody>
          <a:bodyPr/>
          <a:lstStyle/>
          <a:p>
            <a:fld id="{6C6AE60A-B69C-4790-82F7-3882EDF23186}" type="slidenum">
              <a:rPr lang="de-DE" smtClean="0"/>
              <a:t>8</a:t>
            </a:fld>
            <a:endParaRPr lang="de-DE"/>
          </a:p>
        </p:txBody>
      </p:sp>
      <p:sp>
        <p:nvSpPr>
          <p:cNvPr id="11" name="Pfeil nach rechts 10"/>
          <p:cNvSpPr/>
          <p:nvPr/>
        </p:nvSpPr>
        <p:spPr>
          <a:xfrm rot="10800000">
            <a:off x="2825008" y="4329100"/>
            <a:ext cx="216024" cy="144016"/>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305829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t>The XML Area…</a:t>
            </a:r>
            <a:endParaRPr lang="en-US" dirty="0"/>
          </a:p>
        </p:txBody>
      </p:sp>
      <p:sp>
        <p:nvSpPr>
          <p:cNvPr id="17" name="Rechteck 16"/>
          <p:cNvSpPr/>
          <p:nvPr/>
        </p:nvSpPr>
        <p:spPr>
          <a:xfrm flipV="1">
            <a:off x="5575425" y="1685697"/>
            <a:ext cx="2308944" cy="4248472"/>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579584" y="1417638"/>
            <a:ext cx="4895422" cy="3456384"/>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Mappings are sent to the game using XML formatted files.</a:t>
            </a:r>
          </a:p>
          <a:p>
            <a:r>
              <a:rPr lang="en-US" sz="1200" dirty="0" smtClean="0"/>
              <a:t>The XML Area is where you may find the mapping after hitting the ‘Dump’ button.</a:t>
            </a:r>
          </a:p>
          <a:p>
            <a:r>
              <a:rPr lang="en-US" sz="1200" dirty="0" err="1" smtClean="0"/>
              <a:t>Rightclick</a:t>
            </a:r>
            <a:r>
              <a:rPr lang="en-US" sz="1200" dirty="0" smtClean="0"/>
              <a:t> opens a menu where you may choose from:</a:t>
            </a:r>
          </a:p>
          <a:p>
            <a:r>
              <a:rPr lang="en-US" sz="1200" dirty="0" smtClean="0"/>
              <a:t>Copy, Paste, </a:t>
            </a:r>
            <a:r>
              <a:rPr lang="en-US" sz="1200" dirty="0" err="1" smtClean="0"/>
              <a:t>PasteAll</a:t>
            </a:r>
            <a:r>
              <a:rPr lang="en-US" sz="1200" dirty="0" smtClean="0"/>
              <a:t>, Select All,  Open…, Save As…</a:t>
            </a:r>
          </a:p>
          <a:p>
            <a:endParaRPr lang="en-US" sz="1200" dirty="0" smtClean="0"/>
          </a:p>
          <a:p>
            <a:r>
              <a:rPr lang="en-US" sz="1200" dirty="0" smtClean="0"/>
              <a:t>The usage is rather common here. Once you dumped the mapping you want to “Save” it as “filename.xml” somewhere.</a:t>
            </a:r>
          </a:p>
          <a:p>
            <a:endParaRPr lang="en-US" sz="1200" dirty="0"/>
          </a:p>
          <a:p>
            <a:r>
              <a:rPr lang="en-US" sz="1200" dirty="0" smtClean="0"/>
              <a:t>To refine any mapping “Open” the file – the content is shown in the XML Area, then “Grab” it into the </a:t>
            </a:r>
            <a:r>
              <a:rPr lang="en-US" sz="1200" dirty="0" err="1" smtClean="0"/>
              <a:t>ActionTree</a:t>
            </a:r>
            <a:r>
              <a:rPr lang="en-US" sz="1200" dirty="0" smtClean="0"/>
              <a:t>.</a:t>
            </a:r>
          </a:p>
          <a:p>
            <a:r>
              <a:rPr lang="en-US" sz="1200" dirty="0" smtClean="0"/>
              <a:t>Once the refinement is finished – again Save it to a file.</a:t>
            </a:r>
          </a:p>
          <a:p>
            <a:endParaRPr lang="en-US" sz="1200" dirty="0" smtClean="0"/>
          </a:p>
          <a:p>
            <a:r>
              <a:rPr lang="en-US" sz="1200" dirty="0" smtClean="0">
                <a:solidFill>
                  <a:schemeClr val="accent6">
                    <a:lumMod val="75000"/>
                  </a:schemeClr>
                </a:solidFill>
              </a:rPr>
              <a:t>Load and Save much easier …  read V2 Feature pages</a:t>
            </a:r>
            <a:endParaRPr lang="en-US" sz="1200" dirty="0">
              <a:solidFill>
                <a:schemeClr val="accent6">
                  <a:lumMod val="75000"/>
                </a:schemeClr>
              </a:solidFill>
            </a:endParaRPr>
          </a:p>
          <a:p>
            <a:endParaRPr lang="en-US" sz="1200" dirty="0"/>
          </a:p>
          <a:p>
            <a:r>
              <a:rPr lang="en-US" sz="1200" dirty="0" smtClean="0">
                <a:solidFill>
                  <a:srgbClr val="FF0000"/>
                </a:solidFill>
              </a:rPr>
              <a:t>Note: only use properly formatted </a:t>
            </a:r>
            <a:r>
              <a:rPr lang="en-US" sz="1200" dirty="0" err="1" smtClean="0">
                <a:solidFill>
                  <a:srgbClr val="FF0000"/>
                </a:solidFill>
              </a:rPr>
              <a:t>ActionMaps</a:t>
            </a:r>
            <a:r>
              <a:rPr lang="en-US" sz="1200" dirty="0" smtClean="0">
                <a:solidFill>
                  <a:srgbClr val="FF0000"/>
                </a:solidFill>
              </a:rPr>
              <a:t> here. The program may just break if it encounters something unexpected!</a:t>
            </a:r>
          </a:p>
        </p:txBody>
      </p:sp>
      <p:sp>
        <p:nvSpPr>
          <p:cNvPr id="8" name="Rechteck 7"/>
          <p:cNvSpPr/>
          <p:nvPr/>
        </p:nvSpPr>
        <p:spPr>
          <a:xfrm flipV="1">
            <a:off x="3671901" y="4936450"/>
            <a:ext cx="1903524" cy="307525"/>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3" name="Foliennummernplatzhalter 2"/>
          <p:cNvSpPr>
            <a:spLocks noGrp="1"/>
          </p:cNvSpPr>
          <p:nvPr>
            <p:ph type="sldNum" sz="quarter" idx="12"/>
          </p:nvPr>
        </p:nvSpPr>
        <p:spPr/>
        <p:txBody>
          <a:bodyPr/>
          <a:lstStyle/>
          <a:p>
            <a:fld id="{6C6AE60A-B69C-4790-82F7-3882EDF23186}" type="slidenum">
              <a:rPr lang="de-DE" smtClean="0"/>
              <a:t>9</a:t>
            </a:fld>
            <a:endParaRPr lang="de-DE"/>
          </a:p>
        </p:txBody>
      </p:sp>
    </p:spTree>
    <p:extLst>
      <p:ext uri="{BB962C8B-B14F-4D97-AF65-F5344CB8AC3E}">
        <p14:creationId xmlns:p14="http://schemas.microsoft.com/office/powerpoint/2010/main" val="1960487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a:stretch>
            <a:fillRect/>
          </a:stretch>
        </p:blipFill>
        <p:spPr>
          <a:xfrm>
            <a:off x="1547664" y="1125135"/>
            <a:ext cx="6438800" cy="5596340"/>
          </a:xfrm>
          <a:prstGeom prst="rect">
            <a:avLst/>
          </a:prstGeom>
        </p:spPr>
      </p:pic>
      <p:sp>
        <p:nvSpPr>
          <p:cNvPr id="2" name="Titel 1"/>
          <p:cNvSpPr>
            <a:spLocks noGrp="1"/>
          </p:cNvSpPr>
          <p:nvPr>
            <p:ph type="title"/>
          </p:nvPr>
        </p:nvSpPr>
        <p:spPr/>
        <p:txBody>
          <a:bodyPr/>
          <a:lstStyle/>
          <a:p>
            <a:r>
              <a:rPr lang="en-US" dirty="0" smtClean="0"/>
              <a:t>The XML Area…</a:t>
            </a:r>
            <a:endParaRPr lang="en-US" dirty="0"/>
          </a:p>
        </p:txBody>
      </p:sp>
      <p:sp>
        <p:nvSpPr>
          <p:cNvPr id="17" name="Rechteck 16"/>
          <p:cNvSpPr/>
          <p:nvPr/>
        </p:nvSpPr>
        <p:spPr>
          <a:xfrm flipV="1">
            <a:off x="5560707" y="1772816"/>
            <a:ext cx="2467677" cy="3168352"/>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410281" y="1268760"/>
            <a:ext cx="4895422" cy="3744416"/>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If you hit “Dump List” a formatted list of the mapped actions is written into the XML area.</a:t>
            </a:r>
          </a:p>
          <a:p>
            <a:endParaRPr lang="en-US" sz="1200" dirty="0"/>
          </a:p>
          <a:p>
            <a:r>
              <a:rPr lang="en-US" sz="1200" dirty="0" smtClean="0"/>
              <a:t>You may use the “Save As..” menu to save it e.g. as TXT file.</a:t>
            </a:r>
          </a:p>
          <a:p>
            <a:endParaRPr lang="en-US" sz="1200" dirty="0" smtClean="0"/>
          </a:p>
          <a:p>
            <a:endParaRPr lang="en-US" sz="1200" dirty="0">
              <a:solidFill>
                <a:srgbClr val="FF0000"/>
              </a:solidFill>
            </a:endParaRPr>
          </a:p>
        </p:txBody>
      </p:sp>
      <p:sp>
        <p:nvSpPr>
          <p:cNvPr id="8" name="Rechteck 7"/>
          <p:cNvSpPr/>
          <p:nvPr/>
        </p:nvSpPr>
        <p:spPr>
          <a:xfrm flipV="1">
            <a:off x="3707904" y="5156801"/>
            <a:ext cx="997998" cy="305338"/>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pic>
        <p:nvPicPr>
          <p:cNvPr id="5" name="Grafik 4"/>
          <p:cNvPicPr>
            <a:picLocks noChangeAspect="1"/>
          </p:cNvPicPr>
          <p:nvPr/>
        </p:nvPicPr>
        <p:blipFill>
          <a:blip r:embed="rId3"/>
          <a:stretch>
            <a:fillRect/>
          </a:stretch>
        </p:blipFill>
        <p:spPr>
          <a:xfrm>
            <a:off x="1331640" y="2489232"/>
            <a:ext cx="3618438" cy="2225977"/>
          </a:xfrm>
          <a:prstGeom prst="rect">
            <a:avLst/>
          </a:prstGeom>
        </p:spPr>
      </p:pic>
      <p:sp>
        <p:nvSpPr>
          <p:cNvPr id="10" name="Rechteck 9"/>
          <p:cNvSpPr/>
          <p:nvPr/>
        </p:nvSpPr>
        <p:spPr>
          <a:xfrm flipV="1">
            <a:off x="1698361" y="4077072"/>
            <a:ext cx="1172260" cy="432048"/>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4" name="Foliennummernplatzhalter 3"/>
          <p:cNvSpPr>
            <a:spLocks noGrp="1"/>
          </p:cNvSpPr>
          <p:nvPr>
            <p:ph type="sldNum" sz="quarter" idx="12"/>
          </p:nvPr>
        </p:nvSpPr>
        <p:spPr/>
        <p:txBody>
          <a:bodyPr/>
          <a:lstStyle/>
          <a:p>
            <a:fld id="{6C6AE60A-B69C-4790-82F7-3882EDF23186}" type="slidenum">
              <a:rPr lang="de-DE" smtClean="0"/>
              <a:t>10</a:t>
            </a:fld>
            <a:endParaRPr lang="de-DE"/>
          </a:p>
        </p:txBody>
      </p:sp>
    </p:spTree>
    <p:extLst>
      <p:ext uri="{BB962C8B-B14F-4D97-AF65-F5344CB8AC3E}">
        <p14:creationId xmlns:p14="http://schemas.microsoft.com/office/powerpoint/2010/main" val="2212032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1388397" y="1111286"/>
            <a:ext cx="6423963" cy="5583444"/>
          </a:xfrm>
          <a:prstGeom prst="rect">
            <a:avLst/>
          </a:prstGeom>
        </p:spPr>
      </p:pic>
      <p:sp>
        <p:nvSpPr>
          <p:cNvPr id="2" name="Titel 1"/>
          <p:cNvSpPr>
            <a:spLocks noGrp="1"/>
          </p:cNvSpPr>
          <p:nvPr>
            <p:ph type="title"/>
          </p:nvPr>
        </p:nvSpPr>
        <p:spPr/>
        <p:txBody>
          <a:bodyPr/>
          <a:lstStyle/>
          <a:p>
            <a:r>
              <a:rPr lang="en-US" dirty="0" smtClean="0">
                <a:solidFill>
                  <a:schemeClr val="accent6"/>
                </a:solidFill>
              </a:rPr>
              <a:t>V2 – Features - 1</a:t>
            </a:r>
            <a:endParaRPr lang="en-US" dirty="0">
              <a:solidFill>
                <a:schemeClr val="accent6"/>
              </a:solidFill>
            </a:endParaRPr>
          </a:p>
        </p:txBody>
      </p:sp>
      <p:sp>
        <p:nvSpPr>
          <p:cNvPr id="17" name="Rechteck 16"/>
          <p:cNvSpPr/>
          <p:nvPr/>
        </p:nvSpPr>
        <p:spPr>
          <a:xfrm flipV="1">
            <a:off x="1437739" y="1772816"/>
            <a:ext cx="2270165" cy="4104456"/>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3832075" y="1417638"/>
            <a:ext cx="4895422" cy="3725804"/>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dirty="0" smtClean="0"/>
              <a:t>You may filter the action tree now</a:t>
            </a:r>
          </a:p>
          <a:p>
            <a:endParaRPr lang="en-US" sz="1200" dirty="0"/>
          </a:p>
          <a:p>
            <a:r>
              <a:rPr lang="en-US" sz="1200" dirty="0" smtClean="0"/>
              <a:t>Start typing and the tree is reduced to the actions and controls that contain the characters typed </a:t>
            </a:r>
          </a:p>
          <a:p>
            <a:endParaRPr lang="en-US" sz="1200" dirty="0"/>
          </a:p>
          <a:p>
            <a:r>
              <a:rPr lang="en-US" sz="1200" dirty="0" smtClean="0"/>
              <a:t>e.g. I typed ‘</a:t>
            </a:r>
            <a:r>
              <a:rPr lang="en-US" sz="1200" dirty="0" err="1" smtClean="0"/>
              <a:t>thr</a:t>
            </a:r>
            <a:r>
              <a:rPr lang="en-US" sz="1200" dirty="0" smtClean="0"/>
              <a:t>’ to see my throttles only</a:t>
            </a:r>
          </a:p>
          <a:p>
            <a:r>
              <a:rPr lang="en-US" sz="1200" dirty="0" smtClean="0"/>
              <a:t>Try button and you get all your assigned buttons only etc.</a:t>
            </a:r>
          </a:p>
          <a:p>
            <a:endParaRPr lang="en-US" sz="1200" dirty="0"/>
          </a:p>
          <a:p>
            <a:r>
              <a:rPr lang="en-US" sz="1200" dirty="0" smtClean="0"/>
              <a:t>Click ‘Clear Filter’ to get back to the complete list again.</a:t>
            </a:r>
          </a:p>
          <a:p>
            <a:endParaRPr lang="en-US" sz="1200" dirty="0"/>
          </a:p>
          <a:p>
            <a:r>
              <a:rPr lang="en-US" sz="1200" dirty="0" smtClean="0"/>
              <a:t>Note: this will not change, remove or modify any of your mappings, it just reduces the tree to the ones you are interested in.</a:t>
            </a:r>
            <a:endParaRPr lang="en-US" sz="1200" dirty="0"/>
          </a:p>
          <a:p>
            <a:endParaRPr lang="en-US" sz="1200" dirty="0" smtClean="0"/>
          </a:p>
        </p:txBody>
      </p:sp>
      <p:sp>
        <p:nvSpPr>
          <p:cNvPr id="8" name="Rechteck 7"/>
          <p:cNvSpPr/>
          <p:nvPr/>
        </p:nvSpPr>
        <p:spPr>
          <a:xfrm flipV="1">
            <a:off x="1437739" y="5877272"/>
            <a:ext cx="2270165" cy="432048"/>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5" name="Foliennummernplatzhalter 4"/>
          <p:cNvSpPr>
            <a:spLocks noGrp="1"/>
          </p:cNvSpPr>
          <p:nvPr>
            <p:ph type="sldNum" sz="quarter" idx="12"/>
          </p:nvPr>
        </p:nvSpPr>
        <p:spPr/>
        <p:txBody>
          <a:bodyPr/>
          <a:lstStyle/>
          <a:p>
            <a:fld id="{6C6AE60A-B69C-4790-82F7-3882EDF23186}" type="slidenum">
              <a:rPr lang="de-DE" smtClean="0"/>
              <a:t>11</a:t>
            </a:fld>
            <a:endParaRPr lang="de-DE"/>
          </a:p>
        </p:txBody>
      </p:sp>
    </p:spTree>
    <p:extLst>
      <p:ext uri="{BB962C8B-B14F-4D97-AF65-F5344CB8AC3E}">
        <p14:creationId xmlns:p14="http://schemas.microsoft.com/office/powerpoint/2010/main" val="213915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chemeClr val="accent6"/>
                </a:solidFill>
              </a:rPr>
              <a:t>V2 – Features - 2</a:t>
            </a:r>
            <a:endParaRPr lang="en-US" dirty="0">
              <a:solidFill>
                <a:schemeClr val="accent6"/>
              </a:solidFill>
            </a:endParaRPr>
          </a:p>
        </p:txBody>
      </p:sp>
      <p:sp>
        <p:nvSpPr>
          <p:cNvPr id="17" name="Rechteck 16"/>
          <p:cNvSpPr/>
          <p:nvPr/>
        </p:nvSpPr>
        <p:spPr>
          <a:xfrm flipV="1">
            <a:off x="1403648" y="6399938"/>
            <a:ext cx="2592288" cy="314612"/>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1259632" y="1340768"/>
            <a:ext cx="6912768" cy="4968552"/>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working with profiles.</a:t>
            </a:r>
          </a:p>
          <a:p>
            <a:endParaRPr lang="en-US" sz="1200" dirty="0"/>
          </a:p>
          <a:p>
            <a:r>
              <a:rPr lang="en-US" sz="1200" dirty="0" smtClean="0"/>
              <a:t>The program gets the actions from the real game asset – so you are always up to the actual values.</a:t>
            </a:r>
          </a:p>
          <a:p>
            <a:endParaRPr lang="en-US" sz="1200" dirty="0"/>
          </a:p>
          <a:p>
            <a:r>
              <a:rPr lang="en-US" sz="1200" dirty="0" smtClean="0"/>
              <a:t>From here you may Reset the action list to the following</a:t>
            </a:r>
          </a:p>
          <a:p>
            <a:pPr marL="171450" indent="-171450">
              <a:buFontTx/>
              <a:buChar char="-"/>
            </a:pPr>
            <a:r>
              <a:rPr lang="en-US" sz="1200" dirty="0" smtClean="0"/>
              <a:t>RESET EMPTY         reverts to just an action list without any mappings</a:t>
            </a:r>
          </a:p>
          <a:p>
            <a:pPr marL="171450" indent="-171450">
              <a:buFontTx/>
              <a:buChar char="-"/>
            </a:pPr>
            <a:r>
              <a:rPr lang="en-US" sz="1200" dirty="0" smtClean="0"/>
              <a:t>RESET DEFAULTS    loads the Joystick actions mapped with what CIG is providing</a:t>
            </a:r>
          </a:p>
          <a:p>
            <a:pPr marL="171450" indent="-171450">
              <a:buFontTx/>
              <a:buChar char="-"/>
            </a:pPr>
            <a:endParaRPr lang="en-US" sz="1200" dirty="0"/>
          </a:p>
          <a:p>
            <a:pPr marL="171450" indent="-171450">
              <a:buFontTx/>
              <a:buChar char="-"/>
            </a:pPr>
            <a:endParaRPr lang="en-US" sz="1200" dirty="0" smtClean="0"/>
          </a:p>
          <a:p>
            <a:pPr marL="171450" indent="-171450">
              <a:buFontTx/>
              <a:buChar char="-"/>
            </a:pPr>
            <a:endParaRPr lang="en-US" sz="1200" dirty="0"/>
          </a:p>
          <a:p>
            <a:pPr marL="171450" indent="-171450">
              <a:buFontTx/>
              <a:buChar char="-"/>
            </a:pPr>
            <a:endParaRPr lang="en-US" sz="1200" dirty="0" smtClean="0"/>
          </a:p>
          <a:p>
            <a:pPr marL="171450" indent="-171450">
              <a:buFontTx/>
              <a:buChar char="-"/>
            </a:pPr>
            <a:endParaRPr lang="en-US" sz="1200" dirty="0"/>
          </a:p>
          <a:p>
            <a:pPr marL="171450" indent="-171450">
              <a:buFontTx/>
              <a:buChar char="-"/>
            </a:pPr>
            <a:endParaRPr lang="en-US" sz="1200" dirty="0" smtClean="0"/>
          </a:p>
          <a:p>
            <a:pPr marL="171450" indent="-171450">
              <a:buFontTx/>
              <a:buChar char="-"/>
            </a:pPr>
            <a:endParaRPr lang="en-US" sz="1200" dirty="0"/>
          </a:p>
          <a:p>
            <a:pPr marL="171450" indent="-171450">
              <a:buFontTx/>
              <a:buChar char="-"/>
            </a:pPr>
            <a:endParaRPr lang="en-US" sz="1200" dirty="0" smtClean="0"/>
          </a:p>
          <a:p>
            <a:pPr marL="171450" indent="-171450">
              <a:buFontTx/>
              <a:buChar char="-"/>
            </a:pPr>
            <a:endParaRPr lang="en-US" sz="1200" dirty="0" smtClean="0"/>
          </a:p>
          <a:p>
            <a:pPr marL="171450" indent="-171450">
              <a:buFontTx/>
              <a:buChar char="-"/>
            </a:pPr>
            <a:endParaRPr lang="en-US" sz="1200" dirty="0"/>
          </a:p>
          <a:p>
            <a:r>
              <a:rPr lang="en-US" sz="1200" dirty="0" smtClean="0"/>
              <a:t>Note: as CIG is providing a number of </a:t>
            </a:r>
            <a:r>
              <a:rPr lang="en-US" sz="1200" dirty="0" err="1" smtClean="0"/>
              <a:t>defaultProfiles</a:t>
            </a:r>
            <a:r>
              <a:rPr lang="en-US" sz="1200" dirty="0" smtClean="0"/>
              <a:t> you may chose one of those – however using the </a:t>
            </a:r>
            <a:r>
              <a:rPr lang="en-US" sz="1200" b="1" dirty="0" err="1" smtClean="0"/>
              <a:t>defaultProfile</a:t>
            </a:r>
            <a:r>
              <a:rPr lang="en-US" sz="1200" dirty="0" smtClean="0"/>
              <a:t> is usually the best option</a:t>
            </a:r>
            <a:br>
              <a:rPr lang="en-US" sz="1200" dirty="0" smtClean="0"/>
            </a:br>
            <a:r>
              <a:rPr lang="en-US" sz="1200" dirty="0" smtClean="0"/>
              <a:t>(This may be work in progress by CIG…)</a:t>
            </a:r>
          </a:p>
        </p:txBody>
      </p:sp>
      <p:pic>
        <p:nvPicPr>
          <p:cNvPr id="7" name="Grafik 6"/>
          <p:cNvPicPr>
            <a:picLocks noChangeAspect="1"/>
          </p:cNvPicPr>
          <p:nvPr/>
        </p:nvPicPr>
        <p:blipFill>
          <a:blip r:embed="rId3"/>
          <a:stretch>
            <a:fillRect/>
          </a:stretch>
        </p:blipFill>
        <p:spPr>
          <a:xfrm>
            <a:off x="5310166" y="3284984"/>
            <a:ext cx="2563322" cy="858443"/>
          </a:xfrm>
          <a:prstGeom prst="rect">
            <a:avLst/>
          </a:prstGeom>
        </p:spPr>
      </p:pic>
      <p:sp>
        <p:nvSpPr>
          <p:cNvPr id="9" name="Pfeil nach rechts 8"/>
          <p:cNvSpPr/>
          <p:nvPr/>
        </p:nvSpPr>
        <p:spPr>
          <a:xfrm rot="2267429" flipH="1">
            <a:off x="7361420" y="398746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4" name="Foliennummernplatzhalter 3"/>
          <p:cNvSpPr>
            <a:spLocks noGrp="1"/>
          </p:cNvSpPr>
          <p:nvPr>
            <p:ph type="sldNum" sz="quarter" idx="12"/>
          </p:nvPr>
        </p:nvSpPr>
        <p:spPr/>
        <p:txBody>
          <a:bodyPr/>
          <a:lstStyle/>
          <a:p>
            <a:fld id="{6C6AE60A-B69C-4790-82F7-3882EDF23186}" type="slidenum">
              <a:rPr lang="de-DE" smtClean="0"/>
              <a:t>12</a:t>
            </a:fld>
            <a:endParaRPr lang="de-DE"/>
          </a:p>
        </p:txBody>
      </p:sp>
    </p:spTree>
    <p:extLst>
      <p:ext uri="{BB962C8B-B14F-4D97-AF65-F5344CB8AC3E}">
        <p14:creationId xmlns:p14="http://schemas.microsoft.com/office/powerpoint/2010/main" val="2830852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chemeClr val="accent6"/>
                </a:solidFill>
              </a:rPr>
              <a:t>V2 – Features - 3</a:t>
            </a:r>
            <a:endParaRPr lang="en-US" dirty="0">
              <a:solidFill>
                <a:schemeClr val="accent6"/>
              </a:solidFill>
            </a:endParaRPr>
          </a:p>
        </p:txBody>
      </p:sp>
      <p:sp>
        <p:nvSpPr>
          <p:cNvPr id="17" name="Rechteck 16"/>
          <p:cNvSpPr/>
          <p:nvPr/>
        </p:nvSpPr>
        <p:spPr>
          <a:xfrm flipV="1">
            <a:off x="4502336" y="6398298"/>
            <a:ext cx="2592288" cy="314612"/>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1043608" y="1340768"/>
            <a:ext cx="7643192" cy="4824536"/>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working with </a:t>
            </a:r>
            <a:r>
              <a:rPr lang="en-US" sz="1200" b="1" dirty="0" err="1" smtClean="0"/>
              <a:t>actionmaps</a:t>
            </a:r>
            <a:r>
              <a:rPr lang="en-US" sz="1200" b="1" dirty="0" smtClean="0"/>
              <a:t> (Maps, Mapping etc..)</a:t>
            </a:r>
          </a:p>
          <a:p>
            <a:endParaRPr lang="en-US" sz="1200" dirty="0"/>
          </a:p>
          <a:p>
            <a:r>
              <a:rPr lang="en-US" sz="1200" dirty="0" smtClean="0"/>
              <a:t>The program gets the </a:t>
            </a:r>
            <a:r>
              <a:rPr lang="en-US" sz="1200" dirty="0" err="1" smtClean="0"/>
              <a:t>actionsmaps</a:t>
            </a:r>
            <a:r>
              <a:rPr lang="en-US" sz="1200" dirty="0" smtClean="0"/>
              <a:t> from the real game asset – so you are always up to the actual values.</a:t>
            </a:r>
          </a:p>
          <a:p>
            <a:r>
              <a:rPr lang="en-US" sz="700" dirty="0" smtClean="0"/>
              <a:t>(</a:t>
            </a:r>
            <a:r>
              <a:rPr lang="en-US" sz="700" dirty="0" smtClean="0">
                <a:latin typeface="Lucida Console" panose="020B0609040504020204" pitchFamily="49" charset="0"/>
              </a:rPr>
              <a:t>…\</a:t>
            </a:r>
            <a:r>
              <a:rPr lang="en-US" sz="700" dirty="0" err="1" smtClean="0">
                <a:latin typeface="Lucida Console" panose="020B0609040504020204" pitchFamily="49" charset="0"/>
              </a:rPr>
              <a:t>StarCitizen</a:t>
            </a:r>
            <a:r>
              <a:rPr lang="en-US" sz="700" dirty="0" smtClean="0">
                <a:latin typeface="Lucida Console" panose="020B0609040504020204" pitchFamily="49" charset="0"/>
              </a:rPr>
              <a:t>\</a:t>
            </a:r>
            <a:r>
              <a:rPr lang="en-US" sz="700" dirty="0" err="1" smtClean="0">
                <a:latin typeface="Lucida Console" panose="020B0609040504020204" pitchFamily="49" charset="0"/>
              </a:rPr>
              <a:t>CitizenClient</a:t>
            </a:r>
            <a:r>
              <a:rPr lang="en-US" sz="700" dirty="0" smtClean="0">
                <a:latin typeface="Lucida Console" panose="020B0609040504020204" pitchFamily="49" charset="0"/>
              </a:rPr>
              <a:t>\Data\Controls\Mappings</a:t>
            </a:r>
            <a:r>
              <a:rPr lang="en-US" sz="700" dirty="0" smtClean="0"/>
              <a:t>)</a:t>
            </a:r>
          </a:p>
          <a:p>
            <a:endParaRPr lang="en-US" sz="1200" dirty="0"/>
          </a:p>
          <a:p>
            <a:r>
              <a:rPr lang="en-US" sz="1200" dirty="0" smtClean="0"/>
              <a:t>From here you may first chose a map, then ‘Load’ the </a:t>
            </a:r>
            <a:r>
              <a:rPr lang="en-US" sz="1200" dirty="0" err="1" smtClean="0"/>
              <a:t>actionmap</a:t>
            </a:r>
            <a:r>
              <a:rPr lang="en-US" sz="1200" dirty="0" smtClean="0"/>
              <a:t> – this will overwrite you XML window in any case</a:t>
            </a:r>
          </a:p>
          <a:p>
            <a:pPr marL="171450" indent="-171450">
              <a:buFontTx/>
              <a:buChar char="-"/>
            </a:pPr>
            <a:r>
              <a:rPr lang="en-US" sz="1200" dirty="0"/>
              <a:t>LOAD    loads the map into the XML window only</a:t>
            </a:r>
          </a:p>
          <a:p>
            <a:pPr marL="171450" indent="-171450">
              <a:buFontTx/>
              <a:buChar char="-"/>
            </a:pPr>
            <a:r>
              <a:rPr lang="en-US" sz="1200" dirty="0"/>
              <a:t>LOAD </a:t>
            </a:r>
            <a:r>
              <a:rPr lang="en-US" sz="1200" dirty="0" smtClean="0"/>
              <a:t>and GRAB   </a:t>
            </a:r>
            <a:r>
              <a:rPr lang="en-US" sz="1200" dirty="0"/>
              <a:t>loads the map into the XML window </a:t>
            </a:r>
            <a:r>
              <a:rPr lang="en-US" sz="1200" dirty="0" smtClean="0"/>
              <a:t>and clicks Grab i.e. merges the existing mapping with the one loaded</a:t>
            </a:r>
          </a:p>
          <a:p>
            <a:pPr marL="171450" indent="-171450">
              <a:buFontTx/>
              <a:buChar char="-"/>
            </a:pPr>
            <a:r>
              <a:rPr lang="en-US" sz="1200" dirty="0"/>
              <a:t>RESET, LOAD and GRAB  first Reset (empty) the action list (all mappings cleared) then it loads and grabs the new </a:t>
            </a:r>
            <a:r>
              <a:rPr lang="en-US" sz="1200" dirty="0" smtClean="0"/>
              <a:t>map</a:t>
            </a:r>
          </a:p>
          <a:p>
            <a:pPr marL="171450" indent="-171450">
              <a:buFontTx/>
              <a:buChar char="-"/>
            </a:pPr>
            <a:r>
              <a:rPr lang="en-US" sz="1200" dirty="0" smtClean="0"/>
              <a:t>DEFAULT, </a:t>
            </a:r>
            <a:r>
              <a:rPr lang="en-US" sz="1200" dirty="0"/>
              <a:t>LOAD and GRAB  first Reset </a:t>
            </a:r>
            <a:r>
              <a:rPr lang="en-US" sz="1200" dirty="0" smtClean="0"/>
              <a:t>(defaults) </a:t>
            </a:r>
            <a:r>
              <a:rPr lang="en-US" sz="1200" dirty="0"/>
              <a:t>the action list </a:t>
            </a:r>
            <a:r>
              <a:rPr lang="en-US" sz="1200" dirty="0" smtClean="0"/>
              <a:t>then </a:t>
            </a:r>
            <a:r>
              <a:rPr lang="en-US" sz="1200" dirty="0"/>
              <a:t>it loads and grabs the new </a:t>
            </a:r>
            <a:r>
              <a:rPr lang="en-US" sz="1200" dirty="0" smtClean="0"/>
              <a:t>map and merges them with the defaults</a:t>
            </a:r>
          </a:p>
          <a:p>
            <a:pPr marL="171450" indent="-171450">
              <a:buFontTx/>
              <a:buChar char="-"/>
            </a:pPr>
            <a:endParaRPr lang="en-US" sz="1200" dirty="0"/>
          </a:p>
          <a:p>
            <a:r>
              <a:rPr lang="en-US" sz="1200" dirty="0" smtClean="0">
                <a:solidFill>
                  <a:schemeClr val="accent6">
                    <a:lumMod val="75000"/>
                  </a:schemeClr>
                </a:solidFill>
              </a:rPr>
              <a:t>See last page for some common workflows</a:t>
            </a:r>
          </a:p>
          <a:p>
            <a:r>
              <a:rPr lang="en-US" sz="1200" dirty="0" smtClean="0">
                <a:solidFill>
                  <a:schemeClr val="accent6">
                    <a:lumMod val="75000"/>
                  </a:schemeClr>
                </a:solidFill>
              </a:rPr>
              <a:t>And how to handle them easily</a:t>
            </a:r>
            <a:endParaRPr lang="en-US" sz="1200" dirty="0">
              <a:solidFill>
                <a:schemeClr val="accent6">
                  <a:lumMod val="75000"/>
                </a:schemeClr>
              </a:solidFill>
            </a:endParaRPr>
          </a:p>
          <a:p>
            <a:pPr marL="171450" indent="-171450">
              <a:buFontTx/>
              <a:buChar char="-"/>
            </a:pPr>
            <a:endParaRPr lang="en-US" sz="1200" dirty="0"/>
          </a:p>
        </p:txBody>
      </p:sp>
      <p:pic>
        <p:nvPicPr>
          <p:cNvPr id="10" name="Grafik 9"/>
          <p:cNvPicPr>
            <a:picLocks noChangeAspect="1"/>
          </p:cNvPicPr>
          <p:nvPr/>
        </p:nvPicPr>
        <p:blipFill>
          <a:blip r:embed="rId3"/>
          <a:stretch>
            <a:fillRect/>
          </a:stretch>
        </p:blipFill>
        <p:spPr>
          <a:xfrm>
            <a:off x="5325138" y="4250723"/>
            <a:ext cx="3347117" cy="830581"/>
          </a:xfrm>
          <a:prstGeom prst="rect">
            <a:avLst/>
          </a:prstGeom>
        </p:spPr>
      </p:pic>
      <p:sp>
        <p:nvSpPr>
          <p:cNvPr id="9" name="Pfeil nach rechts 8"/>
          <p:cNvSpPr/>
          <p:nvPr/>
        </p:nvSpPr>
        <p:spPr>
          <a:xfrm rot="2267429" flipH="1">
            <a:off x="7729364" y="501654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pic>
        <p:nvPicPr>
          <p:cNvPr id="8" name="Grafik 7"/>
          <p:cNvPicPr>
            <a:picLocks noChangeAspect="1"/>
          </p:cNvPicPr>
          <p:nvPr/>
        </p:nvPicPr>
        <p:blipFill>
          <a:blip r:embed="rId4"/>
          <a:stretch>
            <a:fillRect/>
          </a:stretch>
        </p:blipFill>
        <p:spPr>
          <a:xfrm>
            <a:off x="2208654" y="4386549"/>
            <a:ext cx="2398715" cy="1347462"/>
          </a:xfrm>
          <a:prstGeom prst="rect">
            <a:avLst/>
          </a:prstGeom>
        </p:spPr>
      </p:pic>
      <p:sp>
        <p:nvSpPr>
          <p:cNvPr id="11" name="Pfeil nach rechts 10"/>
          <p:cNvSpPr/>
          <p:nvPr/>
        </p:nvSpPr>
        <p:spPr>
          <a:xfrm rot="2267429" flipH="1">
            <a:off x="3963818" y="561735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3" name="Foliennummernplatzhalter 2"/>
          <p:cNvSpPr>
            <a:spLocks noGrp="1"/>
          </p:cNvSpPr>
          <p:nvPr>
            <p:ph type="sldNum" sz="quarter" idx="12"/>
          </p:nvPr>
        </p:nvSpPr>
        <p:spPr/>
        <p:txBody>
          <a:bodyPr/>
          <a:lstStyle/>
          <a:p>
            <a:fld id="{6C6AE60A-B69C-4790-82F7-3882EDF23186}" type="slidenum">
              <a:rPr lang="de-DE" smtClean="0"/>
              <a:t>13</a:t>
            </a:fld>
            <a:endParaRPr lang="de-DE"/>
          </a:p>
        </p:txBody>
      </p:sp>
    </p:spTree>
    <p:extLst>
      <p:ext uri="{BB962C8B-B14F-4D97-AF65-F5344CB8AC3E}">
        <p14:creationId xmlns:p14="http://schemas.microsoft.com/office/powerpoint/2010/main" val="680139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chemeClr val="accent6"/>
                </a:solidFill>
              </a:rPr>
              <a:t>V2 – Features - 4</a:t>
            </a:r>
            <a:endParaRPr lang="en-US" dirty="0">
              <a:solidFill>
                <a:schemeClr val="accent6"/>
              </a:solidFill>
            </a:endParaRPr>
          </a:p>
        </p:txBody>
      </p:sp>
      <p:sp>
        <p:nvSpPr>
          <p:cNvPr id="14" name="Textfeld 13"/>
          <p:cNvSpPr txBox="1"/>
          <p:nvPr/>
        </p:nvSpPr>
        <p:spPr>
          <a:xfrm>
            <a:off x="4217976" y="1394912"/>
            <a:ext cx="864096" cy="161583"/>
          </a:xfrm>
          <a:prstGeom prst="rect">
            <a:avLst/>
          </a:prstGeom>
          <a:solidFill>
            <a:schemeClr val="bg1">
              <a:lumMod val="95000"/>
            </a:schemeClr>
          </a:solidFill>
        </p:spPr>
        <p:txBody>
          <a:bodyPr wrap="square" lIns="0" tIns="0" rIns="0" bIns="0" rtlCol="0">
            <a:spAutoFit/>
          </a:bodyPr>
          <a:lstStyle/>
          <a:p>
            <a:r>
              <a:rPr lang="en-US" sz="1050" b="1" dirty="0" smtClean="0"/>
              <a:t>2.0</a:t>
            </a:r>
            <a:endParaRPr lang="de-CH" sz="1050" b="1" dirty="0"/>
          </a:p>
        </p:txBody>
      </p:sp>
      <p:sp>
        <p:nvSpPr>
          <p:cNvPr id="17" name="Rechteck 16"/>
          <p:cNvSpPr/>
          <p:nvPr/>
        </p:nvSpPr>
        <p:spPr>
          <a:xfrm flipV="1">
            <a:off x="5719440" y="5938987"/>
            <a:ext cx="2164929" cy="500871"/>
          </a:xfrm>
          <a:prstGeom prst="rect">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CH"/>
          </a:p>
        </p:txBody>
      </p:sp>
      <p:sp>
        <p:nvSpPr>
          <p:cNvPr id="18" name="Rechteck 17"/>
          <p:cNvSpPr/>
          <p:nvPr/>
        </p:nvSpPr>
        <p:spPr>
          <a:xfrm>
            <a:off x="611560" y="1340768"/>
            <a:ext cx="8075240" cy="445185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working with your own </a:t>
            </a:r>
            <a:r>
              <a:rPr lang="en-US" sz="1200" b="1" dirty="0" err="1" smtClean="0"/>
              <a:t>actionmaps</a:t>
            </a:r>
            <a:endParaRPr lang="en-US" sz="1200" b="1" dirty="0" smtClean="0"/>
          </a:p>
          <a:p>
            <a:endParaRPr lang="en-US" sz="1200" dirty="0"/>
          </a:p>
          <a:p>
            <a:r>
              <a:rPr lang="en-US" sz="1200" dirty="0" smtClean="0"/>
              <a:t>The program not only gets the </a:t>
            </a:r>
            <a:r>
              <a:rPr lang="en-US" sz="1200" dirty="0" err="1" smtClean="0"/>
              <a:t>actionsmaps</a:t>
            </a:r>
            <a:r>
              <a:rPr lang="en-US" sz="1200" dirty="0" smtClean="0"/>
              <a:t> from the real game asset – but also can save your maps there.</a:t>
            </a:r>
          </a:p>
          <a:p>
            <a:r>
              <a:rPr lang="en-US" sz="700" dirty="0" smtClean="0"/>
              <a:t>(</a:t>
            </a:r>
            <a:r>
              <a:rPr lang="en-US" sz="700" dirty="0" smtClean="0">
                <a:latin typeface="Lucida Console" panose="020B0609040504020204" pitchFamily="49" charset="0"/>
              </a:rPr>
              <a:t>…\</a:t>
            </a:r>
            <a:r>
              <a:rPr lang="en-US" sz="700" dirty="0" err="1" smtClean="0">
                <a:latin typeface="Lucida Console" panose="020B0609040504020204" pitchFamily="49" charset="0"/>
              </a:rPr>
              <a:t>StarCitizen</a:t>
            </a:r>
            <a:r>
              <a:rPr lang="en-US" sz="700" dirty="0" smtClean="0">
                <a:latin typeface="Lucida Console" panose="020B0609040504020204" pitchFamily="49" charset="0"/>
              </a:rPr>
              <a:t>\</a:t>
            </a:r>
            <a:r>
              <a:rPr lang="en-US" sz="700" dirty="0" err="1" smtClean="0">
                <a:latin typeface="Lucida Console" panose="020B0609040504020204" pitchFamily="49" charset="0"/>
              </a:rPr>
              <a:t>CitizenClient</a:t>
            </a:r>
            <a:r>
              <a:rPr lang="en-US" sz="700" dirty="0" smtClean="0">
                <a:latin typeface="Lucida Console" panose="020B0609040504020204" pitchFamily="49" charset="0"/>
              </a:rPr>
              <a:t>\Data\Controls\Mappings</a:t>
            </a:r>
            <a:r>
              <a:rPr lang="en-US" sz="700" dirty="0" smtClean="0"/>
              <a:t>)</a:t>
            </a:r>
          </a:p>
          <a:p>
            <a:endParaRPr lang="en-US" sz="1200" dirty="0"/>
          </a:p>
          <a:p>
            <a:pPr marL="228600" indent="-228600">
              <a:buAutoNum type="arabicPeriod"/>
            </a:pPr>
            <a:r>
              <a:rPr lang="en-US" sz="1200" dirty="0" smtClean="0"/>
              <a:t>Type a name  (limitations see note)</a:t>
            </a:r>
          </a:p>
          <a:p>
            <a:pPr marL="228600" indent="-228600">
              <a:buAutoNum type="arabicPeriod"/>
            </a:pPr>
            <a:r>
              <a:rPr lang="en-US" sz="1200" dirty="0" smtClean="0"/>
              <a:t>Hit the button – it will then Dump and Save your map into the game folder (well asking you to overwrite it if it exists)</a:t>
            </a:r>
          </a:p>
          <a:p>
            <a:pPr marL="228600" indent="-228600">
              <a:buAutoNum type="arabicPeriod"/>
            </a:pPr>
            <a:endParaRPr lang="en-US" sz="1200" dirty="0"/>
          </a:p>
          <a:p>
            <a:r>
              <a:rPr lang="en-US" sz="1200" dirty="0" smtClean="0"/>
              <a:t>NOTE: your map name has always to start with ‘</a:t>
            </a:r>
            <a:r>
              <a:rPr lang="en-US" sz="1200" dirty="0" err="1" smtClean="0"/>
              <a:t>layout_my</a:t>
            </a:r>
            <a:r>
              <a:rPr lang="en-US" sz="1200" dirty="0" smtClean="0"/>
              <a:t>_’   to prevent modifying CIGs own </a:t>
            </a:r>
            <a:r>
              <a:rPr lang="en-US" sz="1200" dirty="0" err="1" smtClean="0"/>
              <a:t>actionmaps</a:t>
            </a:r>
            <a:endParaRPr lang="en-US" sz="1200" dirty="0" smtClean="0"/>
          </a:p>
          <a:p>
            <a:r>
              <a:rPr lang="en-US" sz="1200" dirty="0" smtClean="0"/>
              <a:t>Lowercase only, no spaces, tabs allowed else you see the red flag ..</a:t>
            </a:r>
          </a:p>
          <a:p>
            <a:endParaRPr lang="en-US" sz="1200" dirty="0" smtClean="0"/>
          </a:p>
          <a:p>
            <a:r>
              <a:rPr lang="en-US" sz="1200" dirty="0" smtClean="0"/>
              <a:t>A successful Save will show the green flag</a:t>
            </a:r>
          </a:p>
          <a:p>
            <a:endParaRPr lang="en-US" sz="1200" dirty="0"/>
          </a:p>
          <a:p>
            <a:endParaRPr lang="en-US" sz="1200" dirty="0" smtClean="0"/>
          </a:p>
          <a:p>
            <a:endParaRPr lang="en-US" sz="1200" dirty="0" smtClean="0"/>
          </a:p>
          <a:p>
            <a:endParaRPr lang="en-US" sz="1200" dirty="0"/>
          </a:p>
          <a:p>
            <a:r>
              <a:rPr lang="en-US" sz="1200" dirty="0" smtClean="0"/>
              <a:t>Your own maps will then show up like the game provided maps</a:t>
            </a:r>
          </a:p>
          <a:p>
            <a:r>
              <a:rPr lang="en-US" sz="800" dirty="0" err="1">
                <a:latin typeface="Lucida Console" panose="020B0609040504020204" pitchFamily="49" charset="0"/>
              </a:rPr>
              <a:t>pp_rebindkeys</a:t>
            </a:r>
            <a:r>
              <a:rPr lang="en-US" sz="800" dirty="0">
                <a:latin typeface="Lucida Console" panose="020B0609040504020204" pitchFamily="49" charset="0"/>
              </a:rPr>
              <a:t> </a:t>
            </a:r>
            <a:r>
              <a:rPr lang="en-US" sz="800" dirty="0" err="1">
                <a:latin typeface="Lucida Console" panose="020B0609040504020204" pitchFamily="49" charset="0"/>
              </a:rPr>
              <a:t>layout_my_joystick</a:t>
            </a:r>
            <a:r>
              <a:rPr lang="en-US" sz="800" dirty="0">
                <a:latin typeface="Lucida Console" panose="020B0609040504020204" pitchFamily="49" charset="0"/>
              </a:rPr>
              <a:t>   </a:t>
            </a:r>
            <a:r>
              <a:rPr lang="en-US" sz="1200" dirty="0" smtClean="0"/>
              <a:t>should load it into the game</a:t>
            </a:r>
            <a:endParaRPr lang="en-US" sz="1200" dirty="0"/>
          </a:p>
          <a:p>
            <a:endParaRPr lang="en-US" sz="1200" dirty="0" smtClean="0"/>
          </a:p>
          <a:p>
            <a:r>
              <a:rPr lang="en-US" sz="1200" dirty="0" smtClean="0"/>
              <a:t>Note: For your convenience each Save also makes a copy of into your personal</a:t>
            </a:r>
          </a:p>
          <a:p>
            <a:r>
              <a:rPr lang="en-US" sz="1100" dirty="0" smtClean="0">
                <a:latin typeface="Lucida Console" panose="020B0609040504020204" pitchFamily="49" charset="0"/>
              </a:rPr>
              <a:t>“My Documents\</a:t>
            </a:r>
            <a:r>
              <a:rPr lang="en-US" sz="1100" dirty="0" err="1" smtClean="0">
                <a:latin typeface="Lucida Console" panose="020B0609040504020204" pitchFamily="49" charset="0"/>
              </a:rPr>
              <a:t>SCJMapper</a:t>
            </a:r>
            <a:r>
              <a:rPr lang="en-US" sz="1100" dirty="0" smtClean="0">
                <a:latin typeface="Lucida Console" panose="020B0609040504020204" pitchFamily="49" charset="0"/>
              </a:rPr>
              <a:t>” </a:t>
            </a:r>
            <a:r>
              <a:rPr lang="en-US" sz="1200" dirty="0"/>
              <a:t>folder </a:t>
            </a:r>
            <a:r>
              <a:rPr lang="en-US" sz="1200" dirty="0" smtClean="0"/>
              <a:t>– no work is lost if there is an update </a:t>
            </a:r>
          </a:p>
          <a:p>
            <a:r>
              <a:rPr lang="en-US" sz="1200" dirty="0" smtClean="0"/>
              <a:t>that cleans the Mappings folder.</a:t>
            </a:r>
            <a:endParaRPr lang="en-US" sz="1200" dirty="0"/>
          </a:p>
        </p:txBody>
      </p:sp>
      <p:pic>
        <p:nvPicPr>
          <p:cNvPr id="4" name="Grafik 3"/>
          <p:cNvPicPr>
            <a:picLocks noChangeAspect="1"/>
          </p:cNvPicPr>
          <p:nvPr/>
        </p:nvPicPr>
        <p:blipFill>
          <a:blip r:embed="rId3"/>
          <a:stretch>
            <a:fillRect/>
          </a:stretch>
        </p:blipFill>
        <p:spPr>
          <a:xfrm>
            <a:off x="6104534" y="3651568"/>
            <a:ext cx="2398715" cy="1347462"/>
          </a:xfrm>
          <a:prstGeom prst="rect">
            <a:avLst/>
          </a:prstGeom>
        </p:spPr>
      </p:pic>
      <p:sp>
        <p:nvSpPr>
          <p:cNvPr id="9" name="Pfeil nach rechts 8"/>
          <p:cNvSpPr/>
          <p:nvPr/>
        </p:nvSpPr>
        <p:spPr>
          <a:xfrm rot="2267429" flipH="1">
            <a:off x="7872439" y="4874899"/>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11" name="Pfeil nach rechts 10"/>
          <p:cNvSpPr/>
          <p:nvPr/>
        </p:nvSpPr>
        <p:spPr>
          <a:xfrm rot="10800000" flipH="1">
            <a:off x="6104534" y="435414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pic>
        <p:nvPicPr>
          <p:cNvPr id="5" name="Grafik 4"/>
          <p:cNvPicPr>
            <a:picLocks noChangeAspect="1"/>
          </p:cNvPicPr>
          <p:nvPr/>
        </p:nvPicPr>
        <p:blipFill>
          <a:blip r:embed="rId4"/>
          <a:stretch>
            <a:fillRect/>
          </a:stretch>
        </p:blipFill>
        <p:spPr>
          <a:xfrm>
            <a:off x="4914917" y="2949651"/>
            <a:ext cx="2106221" cy="193747"/>
          </a:xfrm>
          <a:prstGeom prst="rect">
            <a:avLst/>
          </a:prstGeom>
        </p:spPr>
      </p:pic>
      <p:pic>
        <p:nvPicPr>
          <p:cNvPr id="6" name="Grafik 5"/>
          <p:cNvPicPr>
            <a:picLocks noChangeAspect="1"/>
          </p:cNvPicPr>
          <p:nvPr/>
        </p:nvPicPr>
        <p:blipFill>
          <a:blip r:embed="rId5"/>
          <a:stretch>
            <a:fillRect/>
          </a:stretch>
        </p:blipFill>
        <p:spPr>
          <a:xfrm>
            <a:off x="3439925" y="3278206"/>
            <a:ext cx="2124822" cy="376785"/>
          </a:xfrm>
          <a:prstGeom prst="rect">
            <a:avLst/>
          </a:prstGeom>
        </p:spPr>
      </p:pic>
      <p:sp>
        <p:nvSpPr>
          <p:cNvPr id="3" name="Foliennummernplatzhalter 2"/>
          <p:cNvSpPr>
            <a:spLocks noGrp="1"/>
          </p:cNvSpPr>
          <p:nvPr>
            <p:ph type="sldNum" sz="quarter" idx="12"/>
          </p:nvPr>
        </p:nvSpPr>
        <p:spPr/>
        <p:txBody>
          <a:bodyPr/>
          <a:lstStyle/>
          <a:p>
            <a:fld id="{6C6AE60A-B69C-4790-82F7-3882EDF23186}" type="slidenum">
              <a:rPr lang="de-DE" smtClean="0"/>
              <a:t>14</a:t>
            </a:fld>
            <a:endParaRPr lang="de-DE"/>
          </a:p>
        </p:txBody>
      </p:sp>
    </p:spTree>
    <p:extLst>
      <p:ext uri="{BB962C8B-B14F-4D97-AF65-F5344CB8AC3E}">
        <p14:creationId xmlns:p14="http://schemas.microsoft.com/office/powerpoint/2010/main" val="607392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chemeClr val="accent3"/>
                </a:solidFill>
              </a:rPr>
              <a:t>V2.1 – Features</a:t>
            </a:r>
            <a:endParaRPr lang="en-US" dirty="0">
              <a:solidFill>
                <a:schemeClr val="accent3"/>
              </a:solidFill>
            </a:endParaRPr>
          </a:p>
        </p:txBody>
      </p:sp>
      <p:sp>
        <p:nvSpPr>
          <p:cNvPr id="17" name="Rechteck 16"/>
          <p:cNvSpPr/>
          <p:nvPr/>
        </p:nvSpPr>
        <p:spPr>
          <a:xfrm flipV="1">
            <a:off x="3708281" y="6173430"/>
            <a:ext cx="942120" cy="262916"/>
          </a:xfrm>
          <a:prstGeom prst="rect">
            <a:avLst/>
          </a:prstGeom>
          <a:noFill/>
          <a:ln w="57150"/>
        </p:spPr>
        <p:style>
          <a:lnRef idx="2">
            <a:schemeClr val="accent3"/>
          </a:lnRef>
          <a:fillRef idx="1">
            <a:schemeClr val="lt1"/>
          </a:fillRef>
          <a:effectRef idx="0">
            <a:schemeClr val="accent3"/>
          </a:effectRef>
          <a:fontRef idx="minor">
            <a:schemeClr val="dk1"/>
          </a:fontRef>
        </p:style>
        <p:txBody>
          <a:bodyPr rtlCol="0" anchor="ctr"/>
          <a:lstStyle/>
          <a:p>
            <a:pPr algn="ctr"/>
            <a:endParaRPr lang="de-CH"/>
          </a:p>
        </p:txBody>
      </p:sp>
      <p:sp>
        <p:nvSpPr>
          <p:cNvPr id="18" name="Rechteck 17"/>
          <p:cNvSpPr/>
          <p:nvPr/>
        </p:nvSpPr>
        <p:spPr>
          <a:xfrm>
            <a:off x="611560" y="1124744"/>
            <a:ext cx="8352928" cy="445185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to blend the unmapped joystick entries </a:t>
            </a:r>
            <a:r>
              <a:rPr lang="en-US" sz="1200" b="1" dirty="0" smtClean="0">
                <a:solidFill>
                  <a:srgbClr val="00B0F0"/>
                </a:solidFill>
              </a:rPr>
              <a:t>V2.8 is now in Settings</a:t>
            </a:r>
          </a:p>
          <a:p>
            <a:endParaRPr lang="en-US" sz="1200" dirty="0"/>
          </a:p>
          <a:p>
            <a:r>
              <a:rPr lang="en-US" sz="1200" dirty="0" smtClean="0"/>
              <a:t>If you wish to hide all the joystick actions that you don’t use – to make sure they are not active – check “Blend Joystick” and/or “Blend Gamepad”</a:t>
            </a:r>
          </a:p>
          <a:p>
            <a:endParaRPr lang="en-US" sz="1200" dirty="0" smtClean="0"/>
          </a:p>
          <a:p>
            <a:r>
              <a:rPr lang="en-US" sz="1200" dirty="0" smtClean="0"/>
              <a:t>The program will then map all unmapped actions with ‘</a:t>
            </a:r>
            <a:r>
              <a:rPr lang="en-US" sz="1200" dirty="0" err="1" smtClean="0"/>
              <a:t>jsx_reserved</a:t>
            </a:r>
            <a:r>
              <a:rPr lang="en-US" sz="1200" dirty="0" smtClean="0"/>
              <a:t>’ or ‘</a:t>
            </a:r>
            <a:r>
              <a:rPr lang="en-US" sz="1200" dirty="0" err="1" smtClean="0"/>
              <a:t>xi_reserved</a:t>
            </a:r>
            <a:r>
              <a:rPr lang="en-US" sz="1200" dirty="0" smtClean="0"/>
              <a:t>’ preventing any profile settings on the joystick.</a:t>
            </a:r>
          </a:p>
          <a:p>
            <a:r>
              <a:rPr lang="en-US" sz="1200" dirty="0" smtClean="0"/>
              <a:t>This is fully reversible – just uncheck the option and Dump the contents again.</a:t>
            </a:r>
            <a:endParaRPr lang="en-US" sz="1200" dirty="0"/>
          </a:p>
          <a:p>
            <a:r>
              <a:rPr lang="en-US" sz="1200" dirty="0" smtClean="0">
                <a:solidFill>
                  <a:srgbClr val="00B0F0"/>
                </a:solidFill>
              </a:rPr>
              <a:t>See also V2.8 new features on how to blend single items</a:t>
            </a:r>
          </a:p>
          <a:p>
            <a:endParaRPr lang="en-US" sz="1200" b="1" dirty="0"/>
          </a:p>
          <a:p>
            <a:r>
              <a:rPr lang="en-US" sz="1200" b="1" dirty="0" smtClean="0"/>
              <a:t>New Settings window</a:t>
            </a:r>
            <a:endParaRPr lang="en-US" sz="1200" b="1" dirty="0"/>
          </a:p>
          <a:p>
            <a:r>
              <a:rPr lang="en-US" sz="1200" dirty="0" smtClean="0"/>
              <a:t>As many are concerned about steady ON buttons that might interfere with assigning the proper control to an action we included a setting to IGNORE specific buttons.</a:t>
            </a:r>
            <a:br>
              <a:rPr lang="en-US" sz="1200" dirty="0" smtClean="0"/>
            </a:br>
            <a:r>
              <a:rPr lang="en-US" sz="1200" dirty="0" smtClean="0"/>
              <a:t>Just enter the button numbers to ignore separated by a Space.</a:t>
            </a:r>
          </a:p>
          <a:p>
            <a:r>
              <a:rPr lang="en-US" sz="1200" dirty="0" smtClean="0"/>
              <a:t>Make sure you enter the numbers for the right Joystick.</a:t>
            </a:r>
          </a:p>
          <a:p>
            <a:r>
              <a:rPr lang="en-US" sz="1200" dirty="0" smtClean="0"/>
              <a:t>Numbers are the same as in the main window.</a:t>
            </a:r>
          </a:p>
          <a:p>
            <a:endParaRPr lang="en-US" sz="1200" dirty="0" smtClean="0"/>
          </a:p>
          <a:p>
            <a:endParaRPr lang="en-US" sz="1200" dirty="0"/>
          </a:p>
          <a:p>
            <a:endParaRPr lang="en-US" sz="1200" dirty="0" smtClean="0"/>
          </a:p>
          <a:p>
            <a:endParaRPr lang="en-US" sz="1200" dirty="0"/>
          </a:p>
          <a:p>
            <a:endParaRPr lang="en-US" sz="1200" dirty="0"/>
          </a:p>
          <a:p>
            <a:r>
              <a:rPr lang="en-US" sz="1200" dirty="0" smtClean="0"/>
              <a:t>There is also way to override the programs own detection</a:t>
            </a:r>
            <a:br>
              <a:rPr lang="en-US" sz="1200" dirty="0" smtClean="0"/>
            </a:br>
            <a:r>
              <a:rPr lang="en-US" sz="1200" dirty="0" smtClean="0"/>
              <a:t>of the Star Citizen install folder. </a:t>
            </a:r>
          </a:p>
          <a:p>
            <a:r>
              <a:rPr lang="en-US" sz="1200" dirty="0" smtClean="0"/>
              <a:t>Make sure to use the Checkbox if you want to override!</a:t>
            </a:r>
            <a:endParaRPr lang="en-US" sz="1200" dirty="0"/>
          </a:p>
        </p:txBody>
      </p:sp>
      <p:pic>
        <p:nvPicPr>
          <p:cNvPr id="3" name="Grafik 2"/>
          <p:cNvPicPr>
            <a:picLocks noChangeAspect="1"/>
          </p:cNvPicPr>
          <p:nvPr/>
        </p:nvPicPr>
        <p:blipFill>
          <a:blip r:embed="rId3"/>
          <a:stretch>
            <a:fillRect/>
          </a:stretch>
        </p:blipFill>
        <p:spPr>
          <a:xfrm>
            <a:off x="5076053" y="3395630"/>
            <a:ext cx="3840289" cy="2101868"/>
          </a:xfrm>
          <a:prstGeom prst="rect">
            <a:avLst/>
          </a:prstGeom>
        </p:spPr>
      </p:pic>
      <p:sp>
        <p:nvSpPr>
          <p:cNvPr id="20" name="Pfeil nach rechts 19"/>
          <p:cNvSpPr/>
          <p:nvPr/>
        </p:nvSpPr>
        <p:spPr>
          <a:xfrm>
            <a:off x="4728801" y="362855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19" name="Pfeil nach rechts 18"/>
          <p:cNvSpPr/>
          <p:nvPr/>
        </p:nvSpPr>
        <p:spPr>
          <a:xfrm>
            <a:off x="4650401" y="4725144"/>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14" name="Textfeld 13"/>
          <p:cNvSpPr txBox="1"/>
          <p:nvPr/>
        </p:nvSpPr>
        <p:spPr>
          <a:xfrm>
            <a:off x="107504" y="89972"/>
            <a:ext cx="1857111" cy="369332"/>
          </a:xfrm>
          <a:prstGeom prst="rect">
            <a:avLst/>
          </a:prstGeom>
          <a:noFill/>
        </p:spPr>
        <p:txBody>
          <a:bodyPr wrap="none" rtlCol="0">
            <a:spAutoFit/>
          </a:bodyPr>
          <a:lstStyle/>
          <a:p>
            <a:r>
              <a:rPr lang="en-US" b="1" dirty="0" smtClean="0">
                <a:solidFill>
                  <a:srgbClr val="00B0F0"/>
                </a:solidFill>
              </a:rPr>
              <a:t>V2.8 Update here</a:t>
            </a:r>
            <a:endParaRPr lang="de-CH" b="1" dirty="0">
              <a:solidFill>
                <a:srgbClr val="00B0F0"/>
              </a:solidFill>
            </a:endParaRPr>
          </a:p>
        </p:txBody>
      </p:sp>
      <p:sp>
        <p:nvSpPr>
          <p:cNvPr id="6" name="Foliennummernplatzhalter 5"/>
          <p:cNvSpPr>
            <a:spLocks noGrp="1"/>
          </p:cNvSpPr>
          <p:nvPr>
            <p:ph type="sldNum" sz="quarter" idx="12"/>
          </p:nvPr>
        </p:nvSpPr>
        <p:spPr/>
        <p:txBody>
          <a:bodyPr/>
          <a:lstStyle/>
          <a:p>
            <a:fld id="{6C6AE60A-B69C-4790-82F7-3882EDF23186}" type="slidenum">
              <a:rPr lang="de-DE" smtClean="0"/>
              <a:t>15</a:t>
            </a:fld>
            <a:endParaRPr lang="de-DE"/>
          </a:p>
        </p:txBody>
      </p:sp>
      <p:sp>
        <p:nvSpPr>
          <p:cNvPr id="16" name="Pfeil nach rechts 15"/>
          <p:cNvSpPr/>
          <p:nvPr/>
        </p:nvSpPr>
        <p:spPr>
          <a:xfrm>
            <a:off x="6460789" y="5003138"/>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Tree>
    <p:extLst>
      <p:ext uri="{BB962C8B-B14F-4D97-AF65-F5344CB8AC3E}">
        <p14:creationId xmlns:p14="http://schemas.microsoft.com/office/powerpoint/2010/main" val="3207302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chemeClr val="accent4"/>
                </a:solidFill>
              </a:rPr>
              <a:t>V2.2, </a:t>
            </a:r>
            <a:r>
              <a:rPr lang="en-US" dirty="0" smtClean="0">
                <a:solidFill>
                  <a:schemeClr val="accent2"/>
                </a:solidFill>
              </a:rPr>
              <a:t>2.5</a:t>
            </a:r>
            <a:r>
              <a:rPr lang="en-US" dirty="0" smtClean="0">
                <a:solidFill>
                  <a:schemeClr val="accent4"/>
                </a:solidFill>
              </a:rPr>
              <a:t> – Features</a:t>
            </a:r>
            <a:endParaRPr lang="en-US" dirty="0">
              <a:solidFill>
                <a:schemeClr val="accent4"/>
              </a:solidFill>
            </a:endParaRPr>
          </a:p>
        </p:txBody>
      </p:sp>
      <p:sp>
        <p:nvSpPr>
          <p:cNvPr id="14" name="Textfeld 13"/>
          <p:cNvSpPr txBox="1"/>
          <p:nvPr/>
        </p:nvSpPr>
        <p:spPr>
          <a:xfrm>
            <a:off x="4217976" y="1394912"/>
            <a:ext cx="864096" cy="161583"/>
          </a:xfrm>
          <a:prstGeom prst="rect">
            <a:avLst/>
          </a:prstGeom>
          <a:solidFill>
            <a:schemeClr val="bg1">
              <a:lumMod val="95000"/>
            </a:schemeClr>
          </a:solidFill>
        </p:spPr>
        <p:txBody>
          <a:bodyPr wrap="square" lIns="0" tIns="0" rIns="0" bIns="0" rtlCol="0">
            <a:spAutoFit/>
          </a:bodyPr>
          <a:lstStyle/>
          <a:p>
            <a:r>
              <a:rPr lang="en-US" sz="1050" b="1" dirty="0" smtClean="0"/>
              <a:t>2.0</a:t>
            </a:r>
            <a:endParaRPr lang="de-CH" sz="1050" b="1" dirty="0"/>
          </a:p>
        </p:txBody>
      </p:sp>
      <p:sp>
        <p:nvSpPr>
          <p:cNvPr id="17" name="Rechteck 16"/>
          <p:cNvSpPr/>
          <p:nvPr/>
        </p:nvSpPr>
        <p:spPr>
          <a:xfrm flipV="1">
            <a:off x="3707060" y="6160703"/>
            <a:ext cx="942120" cy="289545"/>
          </a:xfrm>
          <a:prstGeom prst="rect">
            <a:avLst/>
          </a:prstGeom>
          <a:noFill/>
          <a:ln w="57150">
            <a:solidFill>
              <a:schemeClr val="accent4"/>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e-CH"/>
          </a:p>
        </p:txBody>
      </p:sp>
      <p:sp>
        <p:nvSpPr>
          <p:cNvPr id="18" name="Rechteck 17"/>
          <p:cNvSpPr/>
          <p:nvPr/>
        </p:nvSpPr>
        <p:spPr>
          <a:xfrm>
            <a:off x="611560" y="1340768"/>
            <a:ext cx="8075240" cy="445185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to ignore unwanted </a:t>
            </a:r>
            <a:r>
              <a:rPr lang="en-US" sz="1200" b="1" dirty="0" err="1" smtClean="0"/>
              <a:t>actionmaps</a:t>
            </a:r>
            <a:endParaRPr lang="en-US" sz="1200" b="1" dirty="0" smtClean="0"/>
          </a:p>
          <a:p>
            <a:endParaRPr lang="en-US" sz="1200" dirty="0"/>
          </a:p>
          <a:p>
            <a:r>
              <a:rPr lang="en-US" sz="1200" dirty="0" smtClean="0"/>
              <a:t>If you wish to ignore some maps to unclutter the GUI</a:t>
            </a:r>
          </a:p>
          <a:p>
            <a:r>
              <a:rPr lang="en-US" sz="1200" dirty="0" smtClean="0"/>
              <a:t>If you with to use the default ignored new </a:t>
            </a:r>
            <a:r>
              <a:rPr lang="en-US" sz="1200" dirty="0" err="1" smtClean="0"/>
              <a:t>actionmaps</a:t>
            </a:r>
            <a:r>
              <a:rPr lang="en-US" sz="1200" dirty="0" smtClean="0"/>
              <a:t> </a:t>
            </a:r>
            <a:r>
              <a:rPr lang="en-US" sz="1200" i="1" dirty="0" smtClean="0"/>
              <a:t>multiplayer, </a:t>
            </a:r>
            <a:r>
              <a:rPr lang="en-US" sz="1200" i="1" dirty="0" err="1" smtClean="0"/>
              <a:t>singleplayer</a:t>
            </a:r>
            <a:r>
              <a:rPr lang="en-US" sz="1200" i="1" dirty="0" smtClean="0"/>
              <a:t>, player</a:t>
            </a:r>
          </a:p>
          <a:p>
            <a:endParaRPr lang="en-US" sz="1200" dirty="0" smtClean="0"/>
          </a:p>
          <a:p>
            <a:r>
              <a:rPr lang="en-US" sz="1200" dirty="0" smtClean="0"/>
              <a:t>The program will ignore all </a:t>
            </a:r>
            <a:r>
              <a:rPr lang="en-US" sz="1200" dirty="0" err="1" smtClean="0"/>
              <a:t>actionmaps</a:t>
            </a:r>
            <a:r>
              <a:rPr lang="en-US" sz="1200" dirty="0" smtClean="0"/>
              <a:t> that are </a:t>
            </a:r>
            <a:r>
              <a:rPr lang="en-US" sz="1200" b="1" dirty="0" smtClean="0"/>
              <a:t>checked</a:t>
            </a:r>
          </a:p>
          <a:p>
            <a:r>
              <a:rPr lang="en-US" sz="1200" dirty="0" smtClean="0"/>
              <a:t>In the example </a:t>
            </a:r>
            <a:r>
              <a:rPr lang="en-US" sz="1200" i="1" dirty="0"/>
              <a:t>multiplayer, </a:t>
            </a:r>
            <a:r>
              <a:rPr lang="en-US" sz="1200" i="1" dirty="0" err="1"/>
              <a:t>singleplayer</a:t>
            </a:r>
            <a:r>
              <a:rPr lang="en-US" sz="1200" i="1" dirty="0"/>
              <a:t>, </a:t>
            </a:r>
            <a:r>
              <a:rPr lang="en-US" sz="1200" i="1" dirty="0" smtClean="0"/>
              <a:t>player and </a:t>
            </a:r>
            <a:r>
              <a:rPr lang="en-US" sz="1200" i="1" dirty="0" err="1" smtClean="0"/>
              <a:t>IFCS_controls</a:t>
            </a:r>
            <a:r>
              <a:rPr lang="en-US" sz="1200" dirty="0" smtClean="0"/>
              <a:t>  are completely ignored and will not show up.</a:t>
            </a:r>
          </a:p>
          <a:p>
            <a:endParaRPr lang="en-US" sz="1200" dirty="0" smtClean="0"/>
          </a:p>
          <a:p>
            <a:r>
              <a:rPr lang="en-US" sz="1200" dirty="0" smtClean="0"/>
              <a:t>Just uncheck any to use it again.</a:t>
            </a:r>
          </a:p>
          <a:p>
            <a:endParaRPr lang="en-US" sz="1200" dirty="0"/>
          </a:p>
          <a:p>
            <a:r>
              <a:rPr lang="en-US" sz="1200" dirty="0" smtClean="0">
                <a:solidFill>
                  <a:schemeClr val="accent2"/>
                </a:solidFill>
              </a:rPr>
              <a:t>V2.5 New option to force ‘</a:t>
            </a:r>
            <a:r>
              <a:rPr lang="en-US" sz="1200" dirty="0" err="1" smtClean="0">
                <a:solidFill>
                  <a:schemeClr val="accent2"/>
                </a:solidFill>
              </a:rPr>
              <a:t>ignoreversion</a:t>
            </a:r>
            <a:r>
              <a:rPr lang="en-US" sz="1200" dirty="0" smtClean="0">
                <a:solidFill>
                  <a:schemeClr val="accent2"/>
                </a:solidFill>
              </a:rPr>
              <a:t>=“1”’</a:t>
            </a:r>
          </a:p>
          <a:p>
            <a:endParaRPr lang="en-US" sz="1200" dirty="0" smtClean="0"/>
          </a:p>
          <a:p>
            <a:r>
              <a:rPr lang="en-US" sz="1200" dirty="0" smtClean="0"/>
              <a:t>If you wish to use the </a:t>
            </a:r>
            <a:r>
              <a:rPr lang="en-US" sz="1200" dirty="0" err="1" smtClean="0"/>
              <a:t>ignoreversion</a:t>
            </a:r>
            <a:r>
              <a:rPr lang="en-US" sz="1200" dirty="0" smtClean="0"/>
              <a:t> attribute rather</a:t>
            </a:r>
          </a:p>
          <a:p>
            <a:r>
              <a:rPr lang="en-US" sz="1200" dirty="0" smtClean="0"/>
              <a:t>than any version=“n” ..</a:t>
            </a:r>
          </a:p>
          <a:p>
            <a:r>
              <a:rPr lang="en-US" sz="1200" dirty="0" smtClean="0"/>
              <a:t>The </a:t>
            </a:r>
            <a:r>
              <a:rPr lang="en-US" sz="1200" dirty="0" err="1" smtClean="0"/>
              <a:t>prog</a:t>
            </a:r>
            <a:r>
              <a:rPr lang="en-US" sz="1200" dirty="0" smtClean="0"/>
              <a:t> is able to handle it now. Either type e.g.</a:t>
            </a:r>
          </a:p>
          <a:p>
            <a:r>
              <a:rPr lang="en-US" sz="1200" dirty="0" smtClean="0"/>
              <a:t>‘version=“0”’ or </a:t>
            </a:r>
            <a:r>
              <a:rPr lang="en-US" sz="1200" dirty="0">
                <a:solidFill>
                  <a:schemeClr val="accent2"/>
                </a:solidFill>
              </a:rPr>
              <a:t>‘</a:t>
            </a:r>
            <a:r>
              <a:rPr lang="en-US" sz="1200" dirty="0" err="1">
                <a:solidFill>
                  <a:schemeClr val="accent2"/>
                </a:solidFill>
              </a:rPr>
              <a:t>ignoreversion</a:t>
            </a:r>
            <a:r>
              <a:rPr lang="en-US" sz="1200" dirty="0">
                <a:solidFill>
                  <a:schemeClr val="accent2"/>
                </a:solidFill>
              </a:rPr>
              <a:t>=“1”’</a:t>
            </a:r>
          </a:p>
          <a:p>
            <a:r>
              <a:rPr lang="en-US" sz="1200" dirty="0" smtClean="0"/>
              <a:t>Into the </a:t>
            </a:r>
            <a:r>
              <a:rPr lang="en-US" sz="1200" dirty="0" err="1" smtClean="0"/>
              <a:t>ActionMaps</a:t>
            </a:r>
            <a:r>
              <a:rPr lang="en-US" sz="1200" dirty="0" smtClean="0"/>
              <a:t> Tag and the </a:t>
            </a:r>
            <a:r>
              <a:rPr lang="en-US" sz="1200" dirty="0" err="1" smtClean="0"/>
              <a:t>prog</a:t>
            </a:r>
            <a:r>
              <a:rPr lang="en-US" sz="1200" dirty="0" smtClean="0"/>
              <a:t> will maintain </a:t>
            </a:r>
          </a:p>
          <a:p>
            <a:r>
              <a:rPr lang="en-US" sz="1200" dirty="0" smtClean="0"/>
              <a:t>it as you typed it.</a:t>
            </a:r>
          </a:p>
          <a:p>
            <a:r>
              <a:rPr lang="en-US" sz="1200" dirty="0" smtClean="0"/>
              <a:t>Or just force it to use </a:t>
            </a:r>
            <a:r>
              <a:rPr lang="en-US" sz="1200" dirty="0">
                <a:solidFill>
                  <a:schemeClr val="accent2"/>
                </a:solidFill>
              </a:rPr>
              <a:t>‘</a:t>
            </a:r>
            <a:r>
              <a:rPr lang="en-US" sz="1200" dirty="0" err="1">
                <a:solidFill>
                  <a:schemeClr val="accent2"/>
                </a:solidFill>
              </a:rPr>
              <a:t>ignoreversion</a:t>
            </a:r>
            <a:r>
              <a:rPr lang="en-US" sz="1200" dirty="0">
                <a:solidFill>
                  <a:schemeClr val="accent2"/>
                </a:solidFill>
              </a:rPr>
              <a:t>=“1”’</a:t>
            </a:r>
          </a:p>
          <a:p>
            <a:r>
              <a:rPr lang="en-US" sz="1200" dirty="0" smtClean="0"/>
              <a:t>by checking the box here</a:t>
            </a:r>
            <a:endParaRPr lang="en-US" sz="1200" dirty="0"/>
          </a:p>
        </p:txBody>
      </p:sp>
      <p:pic>
        <p:nvPicPr>
          <p:cNvPr id="16" name="Grafik 15"/>
          <p:cNvPicPr>
            <a:picLocks noChangeAspect="1"/>
          </p:cNvPicPr>
          <p:nvPr/>
        </p:nvPicPr>
        <p:blipFill>
          <a:blip r:embed="rId3"/>
          <a:stretch>
            <a:fillRect/>
          </a:stretch>
        </p:blipFill>
        <p:spPr>
          <a:xfrm>
            <a:off x="4072536" y="3178107"/>
            <a:ext cx="4532705" cy="2480841"/>
          </a:xfrm>
          <a:prstGeom prst="rect">
            <a:avLst/>
          </a:prstGeom>
        </p:spPr>
      </p:pic>
      <p:sp>
        <p:nvSpPr>
          <p:cNvPr id="15" name="Rechteck 14"/>
          <p:cNvSpPr/>
          <p:nvPr/>
        </p:nvSpPr>
        <p:spPr>
          <a:xfrm flipV="1">
            <a:off x="7020271" y="3283470"/>
            <a:ext cx="1529743" cy="2161753"/>
          </a:xfrm>
          <a:prstGeom prst="rect">
            <a:avLst/>
          </a:prstGeom>
          <a:noFill/>
          <a:ln w="57150">
            <a:solidFill>
              <a:schemeClr val="accent4"/>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e-CH"/>
          </a:p>
        </p:txBody>
      </p:sp>
      <p:sp>
        <p:nvSpPr>
          <p:cNvPr id="20" name="Pfeil nach rechts 19"/>
          <p:cNvSpPr/>
          <p:nvPr/>
        </p:nvSpPr>
        <p:spPr>
          <a:xfrm rot="2892402">
            <a:off x="6682412" y="3089032"/>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12" name="Pfeil nach rechts 11"/>
          <p:cNvSpPr/>
          <p:nvPr/>
        </p:nvSpPr>
        <p:spPr>
          <a:xfrm rot="2892402">
            <a:off x="3793007" y="4865510"/>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3" name="Foliennummernplatzhalter 2"/>
          <p:cNvSpPr>
            <a:spLocks noGrp="1"/>
          </p:cNvSpPr>
          <p:nvPr>
            <p:ph type="sldNum" sz="quarter" idx="12"/>
          </p:nvPr>
        </p:nvSpPr>
        <p:spPr/>
        <p:txBody>
          <a:bodyPr/>
          <a:lstStyle/>
          <a:p>
            <a:fld id="{6C6AE60A-B69C-4790-82F7-3882EDF23186}" type="slidenum">
              <a:rPr lang="de-DE" smtClean="0"/>
              <a:t>16</a:t>
            </a:fld>
            <a:endParaRPr lang="de-DE"/>
          </a:p>
        </p:txBody>
      </p:sp>
    </p:spTree>
    <p:extLst>
      <p:ext uri="{BB962C8B-B14F-4D97-AF65-F5344CB8AC3E}">
        <p14:creationId xmlns:p14="http://schemas.microsoft.com/office/powerpoint/2010/main" val="1926937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rgbClr val="00B050"/>
                </a:solidFill>
              </a:rPr>
              <a:t>V2.3, </a:t>
            </a:r>
            <a:r>
              <a:rPr lang="en-US" dirty="0" smtClean="0">
                <a:solidFill>
                  <a:schemeClr val="accent5">
                    <a:lumMod val="75000"/>
                  </a:schemeClr>
                </a:solidFill>
              </a:rPr>
              <a:t>2.4</a:t>
            </a:r>
            <a:r>
              <a:rPr lang="en-US" dirty="0" smtClean="0">
                <a:solidFill>
                  <a:srgbClr val="00B050"/>
                </a:solidFill>
              </a:rPr>
              <a:t> – Features</a:t>
            </a:r>
            <a:endParaRPr lang="en-US" dirty="0">
              <a:solidFill>
                <a:srgbClr val="00B050"/>
              </a:solidFill>
            </a:endParaRPr>
          </a:p>
        </p:txBody>
      </p:sp>
      <p:sp>
        <p:nvSpPr>
          <p:cNvPr id="14" name="Textfeld 13"/>
          <p:cNvSpPr txBox="1"/>
          <p:nvPr/>
        </p:nvSpPr>
        <p:spPr>
          <a:xfrm>
            <a:off x="4217976" y="1394912"/>
            <a:ext cx="864096" cy="161583"/>
          </a:xfrm>
          <a:prstGeom prst="rect">
            <a:avLst/>
          </a:prstGeom>
          <a:solidFill>
            <a:schemeClr val="bg1">
              <a:lumMod val="95000"/>
            </a:schemeClr>
          </a:solidFill>
        </p:spPr>
        <p:txBody>
          <a:bodyPr wrap="square" lIns="0" tIns="0" rIns="0" bIns="0" rtlCol="0">
            <a:spAutoFit/>
          </a:bodyPr>
          <a:lstStyle/>
          <a:p>
            <a:r>
              <a:rPr lang="en-US" sz="1050" b="1" dirty="0" smtClean="0"/>
              <a:t>2.0</a:t>
            </a:r>
            <a:endParaRPr lang="de-CH" sz="1050" b="1" dirty="0"/>
          </a:p>
        </p:txBody>
      </p:sp>
      <p:sp>
        <p:nvSpPr>
          <p:cNvPr id="17" name="Rechteck 16"/>
          <p:cNvSpPr/>
          <p:nvPr/>
        </p:nvSpPr>
        <p:spPr>
          <a:xfrm flipV="1">
            <a:off x="3709265" y="5979704"/>
            <a:ext cx="942120" cy="289545"/>
          </a:xfrm>
          <a:prstGeom prst="rect">
            <a:avLst/>
          </a:prstGeom>
          <a:noFill/>
          <a:ln w="57150">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e-CH"/>
          </a:p>
        </p:txBody>
      </p:sp>
      <p:sp>
        <p:nvSpPr>
          <p:cNvPr id="18" name="Rechteck 17"/>
          <p:cNvSpPr/>
          <p:nvPr/>
        </p:nvSpPr>
        <p:spPr>
          <a:xfrm>
            <a:off x="611560" y="1340768"/>
            <a:ext cx="8075240" cy="4451857"/>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to (re) assign the joystick devices to the wanted </a:t>
            </a:r>
            <a:r>
              <a:rPr lang="en-US" sz="1200" b="1" dirty="0" err="1" smtClean="0"/>
              <a:t>js</a:t>
            </a:r>
            <a:r>
              <a:rPr lang="en-US" sz="1200" b="1" dirty="0" smtClean="0"/>
              <a:t> - number</a:t>
            </a:r>
          </a:p>
          <a:p>
            <a:endParaRPr lang="en-US" sz="1200" dirty="0"/>
          </a:p>
          <a:p>
            <a:r>
              <a:rPr lang="en-US" sz="1200" dirty="0" smtClean="0"/>
              <a:t>Go here if you wish to assign a device to a particular </a:t>
            </a:r>
            <a:r>
              <a:rPr lang="en-US" sz="1200" dirty="0" err="1" smtClean="0"/>
              <a:t>js</a:t>
            </a:r>
            <a:r>
              <a:rPr lang="en-US" sz="1200" dirty="0" smtClean="0"/>
              <a:t> – number or to re-assign the devices to other numbers.</a:t>
            </a:r>
          </a:p>
          <a:p>
            <a:r>
              <a:rPr lang="en-US" sz="1200" dirty="0" smtClean="0"/>
              <a:t>Per default the devices found are assigned along the sequence 1..8 but SC may remap them so here is the place to fix this without having to go through all commands and reassign them.</a:t>
            </a:r>
          </a:p>
          <a:p>
            <a:endParaRPr lang="en-US" sz="1200" dirty="0"/>
          </a:p>
          <a:p>
            <a:r>
              <a:rPr lang="en-US" sz="1200" dirty="0" smtClean="0">
                <a:solidFill>
                  <a:srgbClr val="FF0000"/>
                </a:solidFill>
              </a:rPr>
              <a:t>Notes: The color of the assigned items will not change as it is still the same device but js1 will become js2 for example. </a:t>
            </a:r>
          </a:p>
          <a:p>
            <a:r>
              <a:rPr lang="en-US" sz="1200" dirty="0" smtClean="0">
                <a:solidFill>
                  <a:srgbClr val="FF0000"/>
                </a:solidFill>
              </a:rPr>
              <a:t>You can leave this dialog with “Accept” only if each device is either assigned to a unique number or to </a:t>
            </a:r>
            <a:r>
              <a:rPr lang="en-US" sz="1200" dirty="0" err="1" smtClean="0">
                <a:solidFill>
                  <a:srgbClr val="FF0000"/>
                </a:solidFill>
              </a:rPr>
              <a:t>n.a</a:t>
            </a:r>
            <a:r>
              <a:rPr lang="en-US" sz="1200" dirty="0" smtClean="0">
                <a:solidFill>
                  <a:srgbClr val="FF0000"/>
                </a:solidFill>
              </a:rPr>
              <a:t>. (not assigned)</a:t>
            </a:r>
            <a:r>
              <a:rPr lang="en-US" sz="1200" dirty="0">
                <a:solidFill>
                  <a:srgbClr val="FF0000"/>
                </a:solidFill>
              </a:rPr>
              <a:t> </a:t>
            </a:r>
            <a:r>
              <a:rPr lang="en-US" sz="1200" dirty="0" smtClean="0">
                <a:solidFill>
                  <a:srgbClr val="FF0000"/>
                </a:solidFill>
              </a:rPr>
              <a:t>otherwise an error pops to ask you to fix it or Cancel.</a:t>
            </a:r>
            <a:r>
              <a:rPr lang="en-US" sz="1200" dirty="0"/>
              <a:t> </a:t>
            </a:r>
            <a:endParaRPr lang="en-US" sz="1200" dirty="0" smtClean="0"/>
          </a:p>
          <a:p>
            <a:endParaRPr lang="en-US" sz="1200" dirty="0" smtClean="0">
              <a:solidFill>
                <a:schemeClr val="accent5">
                  <a:lumMod val="75000"/>
                </a:schemeClr>
              </a:solidFill>
            </a:endParaRPr>
          </a:p>
          <a:p>
            <a:r>
              <a:rPr lang="en-US" sz="1200" dirty="0" smtClean="0">
                <a:solidFill>
                  <a:schemeClr val="accent5">
                    <a:lumMod val="75000"/>
                  </a:schemeClr>
                </a:solidFill>
              </a:rPr>
              <a:t>V2.4 allows to assign js1 .. Js8 now</a:t>
            </a:r>
          </a:p>
          <a:p>
            <a:endParaRPr lang="en-US" sz="1200" dirty="0"/>
          </a:p>
          <a:p>
            <a:r>
              <a:rPr lang="en-US" sz="1200" dirty="0" smtClean="0"/>
              <a:t>Related SC console commands are:</a:t>
            </a:r>
          </a:p>
          <a:p>
            <a:endParaRPr lang="en-US" sz="1200" dirty="0"/>
          </a:p>
          <a:p>
            <a:r>
              <a:rPr lang="en-US" sz="900" dirty="0" err="1">
                <a:latin typeface="Lucida Console" panose="020B0609040504020204" pitchFamily="49" charset="0"/>
              </a:rPr>
              <a:t>i_DumpDeviceInformation</a:t>
            </a:r>
            <a:endParaRPr lang="en-US" sz="900" dirty="0">
              <a:latin typeface="Lucida Console" panose="020B0609040504020204" pitchFamily="49" charset="0"/>
            </a:endParaRPr>
          </a:p>
          <a:p>
            <a:endParaRPr lang="en-US" sz="900" dirty="0">
              <a:latin typeface="Lucida Console" panose="020B0609040504020204" pitchFamily="49" charset="0"/>
            </a:endParaRPr>
          </a:p>
          <a:p>
            <a:r>
              <a:rPr lang="en-US" sz="900" dirty="0" err="1">
                <a:latin typeface="Lucida Console" panose="020B0609040504020204" pitchFamily="49" charset="0"/>
              </a:rPr>
              <a:t>pp_ResortDevices</a:t>
            </a:r>
            <a:r>
              <a:rPr lang="en-US" sz="900" dirty="0">
                <a:latin typeface="Lucida Console" panose="020B0609040504020204" pitchFamily="49" charset="0"/>
              </a:rPr>
              <a:t> joystick 1 </a:t>
            </a:r>
            <a:r>
              <a:rPr lang="en-US" sz="900" dirty="0" smtClean="0">
                <a:latin typeface="Lucida Console" panose="020B0609040504020204" pitchFamily="49" charset="0"/>
              </a:rPr>
              <a:t>2</a:t>
            </a:r>
          </a:p>
          <a:p>
            <a:endParaRPr lang="en-US" sz="900" dirty="0">
              <a:latin typeface="Lucida Console" panose="020B0609040504020204" pitchFamily="49" charset="0"/>
            </a:endParaRPr>
          </a:p>
          <a:p>
            <a:r>
              <a:rPr lang="en-US" sz="900" dirty="0" err="1">
                <a:latin typeface="Lucida Console" panose="020B0609040504020204" pitchFamily="49" charset="0"/>
              </a:rPr>
              <a:t>pp_rebindkeys</a:t>
            </a:r>
            <a:r>
              <a:rPr lang="en-US" sz="900" dirty="0">
                <a:latin typeface="Lucida Console" panose="020B0609040504020204" pitchFamily="49" charset="0"/>
              </a:rPr>
              <a:t> export joystick</a:t>
            </a:r>
          </a:p>
          <a:p>
            <a:r>
              <a:rPr lang="en-US" sz="900" dirty="0" err="1">
                <a:latin typeface="Lucida Console" panose="020B0609040504020204" pitchFamily="49" charset="0"/>
              </a:rPr>
              <a:t>pp_rebindkeys</a:t>
            </a:r>
            <a:r>
              <a:rPr lang="en-US" sz="900" dirty="0">
                <a:latin typeface="Lucida Console" panose="020B0609040504020204" pitchFamily="49" charset="0"/>
              </a:rPr>
              <a:t> export </a:t>
            </a:r>
            <a:r>
              <a:rPr lang="en-US" sz="900" dirty="0" err="1">
                <a:latin typeface="Lucida Console" panose="020B0609040504020204" pitchFamily="49" charset="0"/>
              </a:rPr>
              <a:t>xboxpad</a:t>
            </a:r>
            <a:endParaRPr lang="en-US" sz="900" dirty="0">
              <a:latin typeface="Lucida Console" panose="020B0609040504020204" pitchFamily="49" charset="0"/>
            </a:endParaRPr>
          </a:p>
          <a:p>
            <a:endParaRPr lang="en-US" sz="1200" dirty="0"/>
          </a:p>
        </p:txBody>
      </p:sp>
      <p:pic>
        <p:nvPicPr>
          <p:cNvPr id="3" name="Grafik 2"/>
          <p:cNvPicPr>
            <a:picLocks noChangeAspect="1"/>
          </p:cNvPicPr>
          <p:nvPr/>
        </p:nvPicPr>
        <p:blipFill>
          <a:blip r:embed="rId3"/>
          <a:stretch>
            <a:fillRect/>
          </a:stretch>
        </p:blipFill>
        <p:spPr>
          <a:xfrm>
            <a:off x="3921573" y="3212976"/>
            <a:ext cx="4471467" cy="2306201"/>
          </a:xfrm>
          <a:prstGeom prst="rect">
            <a:avLst/>
          </a:prstGeom>
        </p:spPr>
      </p:pic>
      <p:sp>
        <p:nvSpPr>
          <p:cNvPr id="15" name="Rechteck 14"/>
          <p:cNvSpPr/>
          <p:nvPr/>
        </p:nvSpPr>
        <p:spPr>
          <a:xfrm flipV="1">
            <a:off x="7600989" y="3501007"/>
            <a:ext cx="737700" cy="864094"/>
          </a:xfrm>
          <a:prstGeom prst="rect">
            <a:avLst/>
          </a:prstGeom>
          <a:noFill/>
          <a:ln w="57150">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e-CH"/>
          </a:p>
        </p:txBody>
      </p:sp>
      <p:sp>
        <p:nvSpPr>
          <p:cNvPr id="20" name="Pfeil nach rechts 19"/>
          <p:cNvSpPr/>
          <p:nvPr/>
        </p:nvSpPr>
        <p:spPr>
          <a:xfrm>
            <a:off x="3494888" y="362855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4" name="Foliennummernplatzhalter 3"/>
          <p:cNvSpPr>
            <a:spLocks noGrp="1"/>
          </p:cNvSpPr>
          <p:nvPr>
            <p:ph type="sldNum" sz="quarter" idx="12"/>
          </p:nvPr>
        </p:nvSpPr>
        <p:spPr/>
        <p:txBody>
          <a:bodyPr/>
          <a:lstStyle/>
          <a:p>
            <a:fld id="{6C6AE60A-B69C-4790-82F7-3882EDF23186}" type="slidenum">
              <a:rPr lang="de-DE" smtClean="0"/>
              <a:t>17</a:t>
            </a:fld>
            <a:endParaRPr lang="de-DE"/>
          </a:p>
        </p:txBody>
      </p:sp>
    </p:spTree>
    <p:extLst>
      <p:ext uri="{BB962C8B-B14F-4D97-AF65-F5344CB8AC3E}">
        <p14:creationId xmlns:p14="http://schemas.microsoft.com/office/powerpoint/2010/main" val="1690729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chemeClr val="accent2"/>
                </a:solidFill>
              </a:rPr>
              <a:t>V2.5 – Features</a:t>
            </a:r>
            <a:endParaRPr lang="en-US" dirty="0">
              <a:solidFill>
                <a:schemeClr val="accent2"/>
              </a:solidFill>
            </a:endParaRPr>
          </a:p>
        </p:txBody>
      </p:sp>
      <p:sp>
        <p:nvSpPr>
          <p:cNvPr id="18" name="Rechteck 17"/>
          <p:cNvSpPr/>
          <p:nvPr/>
        </p:nvSpPr>
        <p:spPr>
          <a:xfrm>
            <a:off x="626250" y="1380291"/>
            <a:ext cx="4541031" cy="4857021"/>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 support for options</a:t>
            </a:r>
          </a:p>
          <a:p>
            <a:endParaRPr lang="en-US" sz="1200" dirty="0" smtClean="0"/>
          </a:p>
          <a:p>
            <a:r>
              <a:rPr lang="en-US" sz="1200" dirty="0" smtClean="0"/>
              <a:t>The </a:t>
            </a:r>
            <a:r>
              <a:rPr lang="en-US" sz="1200" dirty="0" err="1" smtClean="0"/>
              <a:t>prog</a:t>
            </a:r>
            <a:r>
              <a:rPr lang="en-US" sz="1200" dirty="0" smtClean="0"/>
              <a:t> will now maintain the following 3 XML tags </a:t>
            </a:r>
          </a:p>
          <a:p>
            <a:pPr marL="171450" indent="-171450">
              <a:buFont typeface="Arial" panose="020B0604020202020204" pitchFamily="34" charset="0"/>
              <a:buChar char="•"/>
            </a:pPr>
            <a:r>
              <a:rPr lang="en-US" sz="1200" dirty="0" smtClean="0"/>
              <a:t>&lt;</a:t>
            </a:r>
            <a:r>
              <a:rPr lang="en-US" sz="1200" dirty="0" err="1" smtClean="0"/>
              <a:t>CustomisationUIHeader</a:t>
            </a:r>
            <a:r>
              <a:rPr lang="en-US" sz="1200" dirty="0" smtClean="0"/>
              <a:t> …&gt;</a:t>
            </a:r>
          </a:p>
          <a:p>
            <a:pPr marL="171450" indent="-171450">
              <a:buFont typeface="Arial" panose="020B0604020202020204" pitchFamily="34" charset="0"/>
              <a:buChar char="•"/>
            </a:pPr>
            <a:r>
              <a:rPr lang="en-US" sz="1200" dirty="0" smtClean="0"/>
              <a:t>&lt;options …&gt;</a:t>
            </a:r>
          </a:p>
          <a:p>
            <a:pPr marL="171450" indent="-171450">
              <a:buFont typeface="Arial" panose="020B0604020202020204" pitchFamily="34" charset="0"/>
              <a:buChar char="•"/>
            </a:pPr>
            <a:r>
              <a:rPr lang="en-US" sz="1200" dirty="0" smtClean="0"/>
              <a:t>&lt;</a:t>
            </a:r>
            <a:r>
              <a:rPr lang="en-US" sz="1200" dirty="0" err="1" smtClean="0"/>
              <a:t>deviceoptions</a:t>
            </a:r>
            <a:r>
              <a:rPr lang="en-US" sz="1200" dirty="0" smtClean="0"/>
              <a:t> …&gt;</a:t>
            </a:r>
          </a:p>
          <a:p>
            <a:endParaRPr lang="en-US" sz="1200" dirty="0" smtClean="0"/>
          </a:p>
          <a:p>
            <a:r>
              <a:rPr lang="en-US" sz="1200" dirty="0" smtClean="0">
                <a:solidFill>
                  <a:srgbClr val="D0B75C"/>
                </a:solidFill>
              </a:rPr>
              <a:t>See 2.7:  for more new option handling</a:t>
            </a:r>
          </a:p>
          <a:p>
            <a:endParaRPr lang="en-US" sz="1200" dirty="0" smtClean="0"/>
          </a:p>
          <a:p>
            <a:r>
              <a:rPr lang="en-US" sz="1200" dirty="0" smtClean="0"/>
              <a:t>You may copy and paste or type whatever of those 3 tags you want to use – the program will maintain your typing and also read it from the mapping file when it is already there.</a:t>
            </a:r>
          </a:p>
          <a:p>
            <a:endParaRPr lang="en-US" sz="1200" dirty="0" smtClean="0"/>
          </a:p>
          <a:p>
            <a:r>
              <a:rPr lang="en-US" sz="1200" i="1" dirty="0" smtClean="0"/>
              <a:t>Note: There is no support to get proper options or let you interactively design those tags (sorry I know too little about all useful possibilities)</a:t>
            </a:r>
          </a:p>
          <a:p>
            <a:endParaRPr lang="en-US" sz="1200" dirty="0" smtClean="0"/>
          </a:p>
          <a:p>
            <a:r>
              <a:rPr lang="en-US" sz="1200" dirty="0" smtClean="0"/>
              <a:t>The program stores the tags as plain string and will not do anything but get them in and out again. Some pretty printing is applied.</a:t>
            </a:r>
          </a:p>
          <a:p>
            <a:endParaRPr lang="en-US" sz="1200" dirty="0" smtClean="0"/>
          </a:p>
          <a:p>
            <a:r>
              <a:rPr lang="en-US" sz="1200" dirty="0" smtClean="0"/>
              <a:t>Hint: </a:t>
            </a:r>
          </a:p>
          <a:p>
            <a:r>
              <a:rPr lang="en-US" sz="1200" dirty="0" smtClean="0"/>
              <a:t>copy and just paste them into the editor – easy</a:t>
            </a:r>
          </a:p>
          <a:p>
            <a:r>
              <a:rPr lang="en-US" sz="1200" dirty="0" smtClean="0"/>
              <a:t>Or load your modified mapping – the </a:t>
            </a:r>
            <a:r>
              <a:rPr lang="en-US" sz="1200" dirty="0" err="1" smtClean="0"/>
              <a:t>prog</a:t>
            </a:r>
            <a:r>
              <a:rPr lang="en-US" sz="1200" dirty="0" smtClean="0"/>
              <a:t> should maintain them</a:t>
            </a:r>
          </a:p>
          <a:p>
            <a:r>
              <a:rPr lang="en-US" sz="1200" dirty="0" smtClean="0"/>
              <a:t>(testing by looking into the file the first time would be sensible…)</a:t>
            </a:r>
          </a:p>
          <a:p>
            <a:endParaRPr lang="en-US" sz="1200" dirty="0" smtClean="0"/>
          </a:p>
          <a:p>
            <a:endParaRPr lang="en-US" sz="1200" dirty="0"/>
          </a:p>
        </p:txBody>
      </p:sp>
      <p:sp>
        <p:nvSpPr>
          <p:cNvPr id="12" name="Rechteck 11"/>
          <p:cNvSpPr/>
          <p:nvPr/>
        </p:nvSpPr>
        <p:spPr>
          <a:xfrm flipV="1">
            <a:off x="5580112" y="1979711"/>
            <a:ext cx="2357046" cy="369169"/>
          </a:xfrm>
          <a:prstGeom prst="rect">
            <a:avLst/>
          </a:prstGeom>
          <a:noFill/>
          <a:ln w="57150">
            <a:solidFill>
              <a:schemeClr val="accent2"/>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3" name="Foliennummernplatzhalter 2"/>
          <p:cNvSpPr>
            <a:spLocks noGrp="1"/>
          </p:cNvSpPr>
          <p:nvPr>
            <p:ph type="sldNum" sz="quarter" idx="12"/>
          </p:nvPr>
        </p:nvSpPr>
        <p:spPr/>
        <p:txBody>
          <a:bodyPr/>
          <a:lstStyle/>
          <a:p>
            <a:fld id="{6C6AE60A-B69C-4790-82F7-3882EDF23186}" type="slidenum">
              <a:rPr lang="de-DE" smtClean="0"/>
              <a:t>18</a:t>
            </a:fld>
            <a:endParaRPr lang="de-DE"/>
          </a:p>
        </p:txBody>
      </p:sp>
    </p:spTree>
    <p:extLst>
      <p:ext uri="{BB962C8B-B14F-4D97-AF65-F5344CB8AC3E}">
        <p14:creationId xmlns:p14="http://schemas.microsoft.com/office/powerpoint/2010/main" val="2464073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rgbClr val="D0B75C"/>
                </a:solidFill>
              </a:rPr>
              <a:t>V2.7 – Features - 1</a:t>
            </a:r>
            <a:endParaRPr lang="en-US" dirty="0">
              <a:solidFill>
                <a:srgbClr val="D0B75C"/>
              </a:solidFill>
            </a:endParaRPr>
          </a:p>
        </p:txBody>
      </p:sp>
      <p:sp>
        <p:nvSpPr>
          <p:cNvPr id="18" name="Rechteck 17"/>
          <p:cNvSpPr/>
          <p:nvPr/>
        </p:nvSpPr>
        <p:spPr>
          <a:xfrm>
            <a:off x="626250" y="1380291"/>
            <a:ext cx="4541031" cy="3920917"/>
          </a:xfrm>
          <a:prstGeom prst="rect">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 Device Tuning Window</a:t>
            </a:r>
          </a:p>
          <a:p>
            <a:endParaRPr lang="en-US" sz="1200" dirty="0" smtClean="0"/>
          </a:p>
          <a:p>
            <a:r>
              <a:rPr lang="en-US" sz="1200" dirty="0" smtClean="0"/>
              <a:t>The </a:t>
            </a:r>
            <a:r>
              <a:rPr lang="en-US" sz="1200" dirty="0" err="1" smtClean="0"/>
              <a:t>prog</a:t>
            </a:r>
            <a:r>
              <a:rPr lang="en-US" sz="1200" dirty="0" smtClean="0"/>
              <a:t> will now maintain the following 2 XML tags </a:t>
            </a:r>
          </a:p>
          <a:p>
            <a:pPr marL="171450" indent="-171450">
              <a:buFont typeface="Arial" panose="020B0604020202020204" pitchFamily="34" charset="0"/>
              <a:buChar char="•"/>
            </a:pPr>
            <a:r>
              <a:rPr lang="en-US" sz="1200" dirty="0" smtClean="0"/>
              <a:t>&lt;options …&gt;</a:t>
            </a:r>
          </a:p>
          <a:p>
            <a:pPr marL="171450" indent="-171450">
              <a:buFont typeface="Arial" panose="020B0604020202020204" pitchFamily="34" charset="0"/>
              <a:buChar char="•"/>
            </a:pPr>
            <a:r>
              <a:rPr lang="en-US" sz="1200" dirty="0" smtClean="0"/>
              <a:t>&lt;</a:t>
            </a:r>
            <a:r>
              <a:rPr lang="en-US" sz="1200" dirty="0" err="1" smtClean="0"/>
              <a:t>deviceoptions</a:t>
            </a:r>
            <a:r>
              <a:rPr lang="en-US" sz="1200" dirty="0" smtClean="0"/>
              <a:t> …&gt;</a:t>
            </a:r>
          </a:p>
          <a:p>
            <a:endParaRPr lang="en-US" sz="1200" dirty="0" smtClean="0"/>
          </a:p>
          <a:p>
            <a:r>
              <a:rPr lang="en-US" sz="1200" dirty="0" smtClean="0"/>
              <a:t>To get the Options done – click the “Joystick Tuning” button.</a:t>
            </a:r>
          </a:p>
          <a:p>
            <a:r>
              <a:rPr lang="en-US" sz="1200" dirty="0" smtClean="0"/>
              <a:t>A Window opens – will be shown on the next page.</a:t>
            </a:r>
          </a:p>
          <a:p>
            <a:endParaRPr lang="en-US" sz="1200" dirty="0" smtClean="0"/>
          </a:p>
          <a:p>
            <a:r>
              <a:rPr lang="en-US" sz="1200" dirty="0" smtClean="0"/>
              <a:t>It supports:</a:t>
            </a:r>
          </a:p>
          <a:p>
            <a:r>
              <a:rPr lang="en-US" sz="1200" dirty="0" err="1" smtClean="0"/>
              <a:t>Deadzone</a:t>
            </a:r>
            <a:r>
              <a:rPr lang="en-US" sz="1200" dirty="0" smtClean="0"/>
              <a:t>, Sensitivity, Invert, either Exponent or </a:t>
            </a:r>
            <a:r>
              <a:rPr lang="en-US" sz="1200" dirty="0" err="1" smtClean="0"/>
              <a:t>NonLinearCurve</a:t>
            </a:r>
            <a:r>
              <a:rPr lang="en-US" sz="1200" dirty="0" smtClean="0"/>
              <a:t> independently for all 3- Yaw, Pitch, Roll axes.</a:t>
            </a:r>
          </a:p>
          <a:p>
            <a:endParaRPr lang="en-US" sz="1200" dirty="0" smtClean="0"/>
          </a:p>
          <a:p>
            <a:r>
              <a:rPr lang="en-US" sz="1200" dirty="0" smtClean="0"/>
              <a:t>Options saved with </a:t>
            </a:r>
            <a:r>
              <a:rPr lang="en-US" sz="1200" dirty="0" err="1" smtClean="0"/>
              <a:t>SCJMapper</a:t>
            </a:r>
            <a:r>
              <a:rPr lang="en-US" sz="1200" dirty="0" smtClean="0"/>
              <a:t> will be read and applied, due to the various option formats however it may not be able to just read any options out there.</a:t>
            </a:r>
          </a:p>
          <a:p>
            <a:r>
              <a:rPr lang="en-US" sz="1200" dirty="0">
                <a:solidFill>
                  <a:srgbClr val="FF0000"/>
                </a:solidFill>
              </a:rPr>
              <a:t>Note: </a:t>
            </a:r>
            <a:r>
              <a:rPr lang="en-US" sz="1200" dirty="0" smtClean="0">
                <a:solidFill>
                  <a:srgbClr val="FF0000"/>
                </a:solidFill>
              </a:rPr>
              <a:t>Best start the first time </a:t>
            </a:r>
            <a:r>
              <a:rPr lang="en-US" sz="1200" dirty="0">
                <a:solidFill>
                  <a:srgbClr val="FF0000"/>
                </a:solidFill>
              </a:rPr>
              <a:t>with a mapping without options </a:t>
            </a:r>
            <a:r>
              <a:rPr lang="en-US" sz="1200" dirty="0" smtClean="0">
                <a:solidFill>
                  <a:srgbClr val="FF0000"/>
                </a:solidFill>
              </a:rPr>
              <a:t>!!</a:t>
            </a:r>
          </a:p>
          <a:p>
            <a:endParaRPr lang="en-US" sz="1200" dirty="0">
              <a:solidFill>
                <a:srgbClr val="FF0000"/>
              </a:solidFill>
            </a:endParaRPr>
          </a:p>
          <a:p>
            <a:r>
              <a:rPr lang="en-US" sz="1200" dirty="0" smtClean="0">
                <a:solidFill>
                  <a:srgbClr val="00B0F0"/>
                </a:solidFill>
              </a:rPr>
              <a:t>V2.8 supports also Gamepads </a:t>
            </a:r>
          </a:p>
          <a:p>
            <a:endParaRPr lang="en-US" sz="1200" dirty="0"/>
          </a:p>
        </p:txBody>
      </p:sp>
      <p:sp>
        <p:nvSpPr>
          <p:cNvPr id="12" name="Rechteck 11"/>
          <p:cNvSpPr/>
          <p:nvPr/>
        </p:nvSpPr>
        <p:spPr>
          <a:xfrm flipV="1">
            <a:off x="5580112" y="2204861"/>
            <a:ext cx="2160240" cy="2664298"/>
          </a:xfrm>
          <a:prstGeom prst="rect">
            <a:avLst/>
          </a:prstGeom>
          <a:noFill/>
          <a:ln w="57150">
            <a:solidFill>
              <a:srgbClr val="D0B75C"/>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7" name="Rechteck 6"/>
          <p:cNvSpPr/>
          <p:nvPr/>
        </p:nvSpPr>
        <p:spPr>
          <a:xfrm flipV="1">
            <a:off x="3707904" y="5661248"/>
            <a:ext cx="936104" cy="316165"/>
          </a:xfrm>
          <a:prstGeom prst="rect">
            <a:avLst/>
          </a:prstGeom>
          <a:noFill/>
          <a:ln w="57150">
            <a:solidFill>
              <a:srgbClr val="D0B75C"/>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3" name="Foliennummernplatzhalter 2"/>
          <p:cNvSpPr>
            <a:spLocks noGrp="1"/>
          </p:cNvSpPr>
          <p:nvPr>
            <p:ph type="sldNum" sz="quarter" idx="12"/>
          </p:nvPr>
        </p:nvSpPr>
        <p:spPr/>
        <p:txBody>
          <a:bodyPr/>
          <a:lstStyle/>
          <a:p>
            <a:fld id="{6C6AE60A-B69C-4790-82F7-3882EDF23186}" type="slidenum">
              <a:rPr lang="de-DE" smtClean="0"/>
              <a:t>19</a:t>
            </a:fld>
            <a:endParaRPr lang="de-DE"/>
          </a:p>
        </p:txBody>
      </p:sp>
    </p:spTree>
    <p:extLst>
      <p:ext uri="{BB962C8B-B14F-4D97-AF65-F5344CB8AC3E}">
        <p14:creationId xmlns:p14="http://schemas.microsoft.com/office/powerpoint/2010/main" val="427816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solidFill>
                  <a:srgbClr val="D0B75C"/>
                </a:solidFill>
              </a:rPr>
              <a:t>V2.7 – Features - 2</a:t>
            </a:r>
            <a:endParaRPr lang="en-US" dirty="0">
              <a:solidFill>
                <a:srgbClr val="D0B75C"/>
              </a:solidFill>
            </a:endParaRPr>
          </a:p>
        </p:txBody>
      </p:sp>
      <p:pic>
        <p:nvPicPr>
          <p:cNvPr id="3" name="Grafik 2"/>
          <p:cNvPicPr>
            <a:picLocks noChangeAspect="1"/>
          </p:cNvPicPr>
          <p:nvPr/>
        </p:nvPicPr>
        <p:blipFill>
          <a:blip r:embed="rId2"/>
          <a:stretch>
            <a:fillRect/>
          </a:stretch>
        </p:blipFill>
        <p:spPr>
          <a:xfrm>
            <a:off x="899592" y="1196752"/>
            <a:ext cx="7027168" cy="5563175"/>
          </a:xfrm>
          <a:prstGeom prst="rect">
            <a:avLst/>
          </a:prstGeom>
        </p:spPr>
      </p:pic>
      <p:sp>
        <p:nvSpPr>
          <p:cNvPr id="9" name="Legende mit Linie 2 8"/>
          <p:cNvSpPr/>
          <p:nvPr/>
        </p:nvSpPr>
        <p:spPr>
          <a:xfrm>
            <a:off x="5796136" y="1853216"/>
            <a:ext cx="1289756" cy="415264"/>
          </a:xfrm>
          <a:prstGeom prst="borderCallout2">
            <a:avLst>
              <a:gd name="adj1" fmla="val 18750"/>
              <a:gd name="adj2" fmla="val -2884"/>
              <a:gd name="adj3" fmla="val 17079"/>
              <a:gd name="adj4" fmla="val -13761"/>
              <a:gd name="adj5" fmla="val 114334"/>
              <a:gd name="adj6" fmla="val -38676"/>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Live View of the joystick movement</a:t>
            </a:r>
            <a:endParaRPr lang="de-CH" sz="500" dirty="0">
              <a:solidFill>
                <a:schemeClr val="tx1"/>
              </a:solidFill>
            </a:endParaRPr>
          </a:p>
        </p:txBody>
      </p:sp>
      <p:sp>
        <p:nvSpPr>
          <p:cNvPr id="10" name="Legende mit Linie 2 9"/>
          <p:cNvSpPr/>
          <p:nvPr/>
        </p:nvSpPr>
        <p:spPr>
          <a:xfrm>
            <a:off x="6948264" y="4509120"/>
            <a:ext cx="1296144" cy="432048"/>
          </a:xfrm>
          <a:prstGeom prst="borderCallout2">
            <a:avLst>
              <a:gd name="adj1" fmla="val 18750"/>
              <a:gd name="adj2" fmla="val -2884"/>
              <a:gd name="adj3" fmla="val 17079"/>
              <a:gd name="adj4" fmla="val -13761"/>
              <a:gd name="adj5" fmla="val 129650"/>
              <a:gd name="adj6" fmla="val -66988"/>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err="1" smtClean="0">
                <a:solidFill>
                  <a:schemeClr val="tx1"/>
                </a:solidFill>
              </a:rPr>
              <a:t>Turnspeed</a:t>
            </a:r>
            <a:r>
              <a:rPr lang="en-US" sz="900" dirty="0">
                <a:solidFill>
                  <a:schemeClr val="tx1"/>
                </a:solidFill>
              </a:rPr>
              <a:t/>
            </a:r>
            <a:br>
              <a:rPr lang="en-US" sz="900" dirty="0">
                <a:solidFill>
                  <a:schemeClr val="tx1"/>
                </a:solidFill>
              </a:rPr>
            </a:br>
            <a:r>
              <a:rPr lang="en-US" sz="900" dirty="0" smtClean="0">
                <a:solidFill>
                  <a:schemeClr val="tx1"/>
                </a:solidFill>
              </a:rPr>
              <a:t>[seconds per full turn]</a:t>
            </a:r>
            <a:endParaRPr lang="de-CH" sz="500" dirty="0">
              <a:solidFill>
                <a:schemeClr val="tx1"/>
              </a:solidFill>
            </a:endParaRPr>
          </a:p>
        </p:txBody>
      </p:sp>
      <p:sp>
        <p:nvSpPr>
          <p:cNvPr id="11" name="Legende mit Linie 2 10"/>
          <p:cNvSpPr/>
          <p:nvPr/>
        </p:nvSpPr>
        <p:spPr>
          <a:xfrm>
            <a:off x="7597689" y="5135546"/>
            <a:ext cx="1404664" cy="432048"/>
          </a:xfrm>
          <a:prstGeom prst="borderCallout2">
            <a:avLst>
              <a:gd name="adj1" fmla="val 18750"/>
              <a:gd name="adj2" fmla="val -2884"/>
              <a:gd name="adj3" fmla="val 17079"/>
              <a:gd name="adj4" fmla="val -13761"/>
              <a:gd name="adj5" fmla="val 76238"/>
              <a:gd name="adj6" fmla="val -86848"/>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Damping - how fast will a movement stop (1=fast)</a:t>
            </a:r>
            <a:endParaRPr lang="de-CH" sz="500" dirty="0">
              <a:solidFill>
                <a:schemeClr val="tx1"/>
              </a:solidFill>
            </a:endParaRPr>
          </a:p>
        </p:txBody>
      </p:sp>
      <p:sp>
        <p:nvSpPr>
          <p:cNvPr id="13" name="Legende mit Linie 2 12"/>
          <p:cNvSpPr/>
          <p:nvPr/>
        </p:nvSpPr>
        <p:spPr>
          <a:xfrm>
            <a:off x="7604448" y="5863282"/>
            <a:ext cx="1404664" cy="432048"/>
          </a:xfrm>
          <a:prstGeom prst="borderCallout2">
            <a:avLst>
              <a:gd name="adj1" fmla="val 66722"/>
              <a:gd name="adj2" fmla="val -2016"/>
              <a:gd name="adj3" fmla="val 63640"/>
              <a:gd name="adj4" fmla="val -19403"/>
              <a:gd name="adj5" fmla="val 35320"/>
              <a:gd name="adj6" fmla="val -53865"/>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Speed/Damping Presets – </a:t>
            </a:r>
          </a:p>
          <a:p>
            <a:r>
              <a:rPr lang="en-US" sz="900" dirty="0" smtClean="0">
                <a:solidFill>
                  <a:schemeClr val="tx1"/>
                </a:solidFill>
              </a:rPr>
              <a:t>Estimates, guesses…</a:t>
            </a:r>
          </a:p>
        </p:txBody>
      </p:sp>
      <p:sp>
        <p:nvSpPr>
          <p:cNvPr id="14" name="Legende mit Linie 2 13"/>
          <p:cNvSpPr/>
          <p:nvPr/>
        </p:nvSpPr>
        <p:spPr>
          <a:xfrm>
            <a:off x="5826523" y="6165304"/>
            <a:ext cx="977725" cy="216024"/>
          </a:xfrm>
          <a:prstGeom prst="borderCallout2">
            <a:avLst>
              <a:gd name="adj1" fmla="val 66722"/>
              <a:gd name="adj2" fmla="val -2016"/>
              <a:gd name="adj3" fmla="val 63640"/>
              <a:gd name="adj4" fmla="val -19403"/>
              <a:gd name="adj5" fmla="val 111512"/>
              <a:gd name="adj6" fmla="val -7429"/>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Changing Skies</a:t>
            </a:r>
          </a:p>
        </p:txBody>
      </p:sp>
      <p:sp>
        <p:nvSpPr>
          <p:cNvPr id="15" name="Legende mit Linie 2 14"/>
          <p:cNvSpPr/>
          <p:nvPr/>
        </p:nvSpPr>
        <p:spPr>
          <a:xfrm>
            <a:off x="8100393" y="6483006"/>
            <a:ext cx="586408" cy="216024"/>
          </a:xfrm>
          <a:prstGeom prst="borderCallout2">
            <a:avLst>
              <a:gd name="adj1" fmla="val 66722"/>
              <a:gd name="adj2" fmla="val -2016"/>
              <a:gd name="adj3" fmla="val 63640"/>
              <a:gd name="adj4" fmla="val -19403"/>
              <a:gd name="adj5" fmla="val 43786"/>
              <a:gd name="adj6" fmla="val -59187"/>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Finish</a:t>
            </a:r>
          </a:p>
        </p:txBody>
      </p:sp>
      <p:sp>
        <p:nvSpPr>
          <p:cNvPr id="16" name="Legende mit Linie 2 15"/>
          <p:cNvSpPr/>
          <p:nvPr/>
        </p:nvSpPr>
        <p:spPr>
          <a:xfrm>
            <a:off x="4211960" y="4653136"/>
            <a:ext cx="1296144" cy="285344"/>
          </a:xfrm>
          <a:prstGeom prst="borderCallout2">
            <a:avLst>
              <a:gd name="adj1" fmla="val 18750"/>
              <a:gd name="adj2" fmla="val -2884"/>
              <a:gd name="adj3" fmla="val 17079"/>
              <a:gd name="adj4" fmla="val -13761"/>
              <a:gd name="adj5" fmla="val 160896"/>
              <a:gd name="adj6" fmla="val -38676"/>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Joystick IN-&gt; OUT map</a:t>
            </a:r>
            <a:endParaRPr lang="de-CH" sz="500" dirty="0">
              <a:solidFill>
                <a:schemeClr val="tx1"/>
              </a:solidFill>
            </a:endParaRPr>
          </a:p>
        </p:txBody>
      </p:sp>
      <p:sp>
        <p:nvSpPr>
          <p:cNvPr id="17" name="Legende mit Linie 2 16"/>
          <p:cNvSpPr/>
          <p:nvPr/>
        </p:nvSpPr>
        <p:spPr>
          <a:xfrm>
            <a:off x="2339752" y="4365104"/>
            <a:ext cx="1296144" cy="360040"/>
          </a:xfrm>
          <a:prstGeom prst="borderCallout2">
            <a:avLst>
              <a:gd name="adj1" fmla="val 18750"/>
              <a:gd name="adj2" fmla="val -2884"/>
              <a:gd name="adj3" fmla="val 17079"/>
              <a:gd name="adj4" fmla="val -13761"/>
              <a:gd name="adj5" fmla="val 347142"/>
              <a:gd name="adj6" fmla="val 13529"/>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Tuning parameters of the active axis</a:t>
            </a:r>
            <a:endParaRPr lang="de-CH" sz="500" dirty="0">
              <a:solidFill>
                <a:schemeClr val="tx1"/>
              </a:solidFill>
            </a:endParaRPr>
          </a:p>
        </p:txBody>
      </p:sp>
      <p:sp>
        <p:nvSpPr>
          <p:cNvPr id="19" name="Legende mit Linie 2 18"/>
          <p:cNvSpPr/>
          <p:nvPr/>
        </p:nvSpPr>
        <p:spPr>
          <a:xfrm>
            <a:off x="2195736" y="1700808"/>
            <a:ext cx="1296144" cy="360040"/>
          </a:xfrm>
          <a:prstGeom prst="borderCallout2">
            <a:avLst>
              <a:gd name="adj1" fmla="val 18750"/>
              <a:gd name="adj2" fmla="val -2884"/>
              <a:gd name="adj3" fmla="val 17079"/>
              <a:gd name="adj4" fmla="val -13761"/>
              <a:gd name="adj5" fmla="val 118233"/>
              <a:gd name="adj6" fmla="val -39846"/>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Actual mapping for the axis</a:t>
            </a:r>
            <a:endParaRPr lang="de-CH" sz="500" dirty="0">
              <a:solidFill>
                <a:schemeClr val="tx1"/>
              </a:solidFill>
            </a:endParaRPr>
          </a:p>
        </p:txBody>
      </p:sp>
      <p:sp>
        <p:nvSpPr>
          <p:cNvPr id="20" name="Legende mit Linie 2 19"/>
          <p:cNvSpPr/>
          <p:nvPr/>
        </p:nvSpPr>
        <p:spPr>
          <a:xfrm>
            <a:off x="2051720" y="2858815"/>
            <a:ext cx="1296144" cy="360040"/>
          </a:xfrm>
          <a:prstGeom prst="borderCallout2">
            <a:avLst>
              <a:gd name="adj1" fmla="val 18750"/>
              <a:gd name="adj2" fmla="val -2884"/>
              <a:gd name="adj3" fmla="val 17079"/>
              <a:gd name="adj4" fmla="val -13761"/>
              <a:gd name="adj5" fmla="val 118233"/>
              <a:gd name="adj6" fmla="val -39846"/>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Tuning parameters of the axis</a:t>
            </a:r>
            <a:endParaRPr lang="de-CH" sz="500" dirty="0">
              <a:solidFill>
                <a:schemeClr val="tx1"/>
              </a:solidFill>
            </a:endParaRPr>
          </a:p>
        </p:txBody>
      </p:sp>
      <p:sp>
        <p:nvSpPr>
          <p:cNvPr id="21" name="Legende mit Linie 2 20"/>
          <p:cNvSpPr/>
          <p:nvPr/>
        </p:nvSpPr>
        <p:spPr>
          <a:xfrm>
            <a:off x="99084" y="4869160"/>
            <a:ext cx="965720" cy="329553"/>
          </a:xfrm>
          <a:prstGeom prst="borderCallout2">
            <a:avLst>
              <a:gd name="adj1" fmla="val 118281"/>
              <a:gd name="adj2" fmla="val 68191"/>
              <a:gd name="adj3" fmla="val 291197"/>
              <a:gd name="adj4" fmla="val 91428"/>
              <a:gd name="adj5" fmla="val 113757"/>
              <a:gd name="adj6" fmla="val 90880"/>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Activate an axis</a:t>
            </a:r>
            <a:endParaRPr lang="de-CH" sz="500" dirty="0">
              <a:solidFill>
                <a:schemeClr val="tx1"/>
              </a:solidFill>
            </a:endParaRPr>
          </a:p>
        </p:txBody>
      </p:sp>
      <p:sp>
        <p:nvSpPr>
          <p:cNvPr id="22" name="Legende mit Linie 2 21"/>
          <p:cNvSpPr/>
          <p:nvPr/>
        </p:nvSpPr>
        <p:spPr>
          <a:xfrm>
            <a:off x="251520" y="6230978"/>
            <a:ext cx="1296144" cy="360040"/>
          </a:xfrm>
          <a:prstGeom prst="borderCallout2">
            <a:avLst>
              <a:gd name="adj1" fmla="val 15409"/>
              <a:gd name="adj2" fmla="val 104330"/>
              <a:gd name="adj3" fmla="val 25433"/>
              <a:gd name="adj4" fmla="val 126870"/>
              <a:gd name="adj5" fmla="val 106537"/>
              <a:gd name="adj6" fmla="val 127241"/>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ctr"/>
          <a:lstStyle/>
          <a:p>
            <a:r>
              <a:rPr lang="en-US" sz="900" dirty="0" smtClean="0">
                <a:solidFill>
                  <a:schemeClr val="tx1"/>
                </a:solidFill>
              </a:rPr>
              <a:t>Live IN – OUT values</a:t>
            </a:r>
            <a:br>
              <a:rPr lang="en-US" sz="900" dirty="0" smtClean="0">
                <a:solidFill>
                  <a:schemeClr val="tx1"/>
                </a:solidFill>
              </a:rPr>
            </a:br>
            <a:r>
              <a:rPr lang="en-US" sz="900" dirty="0" smtClean="0">
                <a:solidFill>
                  <a:schemeClr val="tx1"/>
                </a:solidFill>
              </a:rPr>
              <a:t>scaled 0 .. 1 </a:t>
            </a:r>
            <a:endParaRPr lang="de-CH" sz="500" dirty="0">
              <a:solidFill>
                <a:schemeClr val="tx1"/>
              </a:solidFill>
            </a:endParaRPr>
          </a:p>
        </p:txBody>
      </p:sp>
      <p:sp>
        <p:nvSpPr>
          <p:cNvPr id="4" name="Foliennummernplatzhalter 3"/>
          <p:cNvSpPr>
            <a:spLocks noGrp="1"/>
          </p:cNvSpPr>
          <p:nvPr>
            <p:ph type="sldNum" sz="quarter" idx="12"/>
          </p:nvPr>
        </p:nvSpPr>
        <p:spPr/>
        <p:txBody>
          <a:bodyPr/>
          <a:lstStyle/>
          <a:p>
            <a:fld id="{6C6AE60A-B69C-4790-82F7-3882EDF23186}" type="slidenum">
              <a:rPr lang="de-DE" smtClean="0"/>
              <a:t>20</a:t>
            </a:fld>
            <a:endParaRPr lang="de-DE"/>
          </a:p>
        </p:txBody>
      </p:sp>
    </p:spTree>
    <p:extLst>
      <p:ext uri="{BB962C8B-B14F-4D97-AF65-F5344CB8AC3E}">
        <p14:creationId xmlns:p14="http://schemas.microsoft.com/office/powerpoint/2010/main" val="164991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899593" y="1196752"/>
            <a:ext cx="7027168" cy="5563175"/>
          </a:xfrm>
          <a:prstGeom prst="rect">
            <a:avLst/>
          </a:prstGeom>
        </p:spPr>
      </p:pic>
      <p:sp>
        <p:nvSpPr>
          <p:cNvPr id="2" name="Titel 1"/>
          <p:cNvSpPr>
            <a:spLocks noGrp="1"/>
          </p:cNvSpPr>
          <p:nvPr>
            <p:ph type="title"/>
          </p:nvPr>
        </p:nvSpPr>
        <p:spPr/>
        <p:txBody>
          <a:bodyPr/>
          <a:lstStyle/>
          <a:p>
            <a:r>
              <a:rPr lang="en-US" dirty="0" smtClean="0">
                <a:solidFill>
                  <a:srgbClr val="D0B75C"/>
                </a:solidFill>
              </a:rPr>
              <a:t>V2.7 – Features - 3</a:t>
            </a:r>
            <a:endParaRPr lang="en-US" dirty="0">
              <a:solidFill>
                <a:srgbClr val="D0B75C"/>
              </a:solidFill>
            </a:endParaRPr>
          </a:p>
        </p:txBody>
      </p:sp>
      <p:sp>
        <p:nvSpPr>
          <p:cNvPr id="8" name="Pfeil nach rechts 7"/>
          <p:cNvSpPr/>
          <p:nvPr/>
        </p:nvSpPr>
        <p:spPr>
          <a:xfrm>
            <a:off x="1403648" y="5763736"/>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4</a:t>
            </a:r>
            <a:endParaRPr lang="de-CH" sz="1100" dirty="0"/>
          </a:p>
        </p:txBody>
      </p:sp>
      <p:sp>
        <p:nvSpPr>
          <p:cNvPr id="18" name="Rechteck 17"/>
          <p:cNvSpPr/>
          <p:nvPr/>
        </p:nvSpPr>
        <p:spPr>
          <a:xfrm>
            <a:off x="2051720" y="1206695"/>
            <a:ext cx="5400600" cy="3734473"/>
          </a:xfrm>
          <a:prstGeom prst="rect">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How to…</a:t>
            </a:r>
          </a:p>
          <a:p>
            <a:r>
              <a:rPr lang="en-US" sz="1200" dirty="0" smtClean="0"/>
              <a:t>There is one active axis – the color frame of the chart indicates the active one (here blue = Yaw)</a:t>
            </a:r>
          </a:p>
          <a:p>
            <a:r>
              <a:rPr lang="en-US" sz="1200" dirty="0" smtClean="0"/>
              <a:t>Parameters can be manipulated for the active axis only.</a:t>
            </a:r>
          </a:p>
          <a:p>
            <a:r>
              <a:rPr lang="en-US" sz="1200" dirty="0" smtClean="0"/>
              <a:t>Switch the active one by clicking the Yaw, Pitch, Roll Option (bottom, left)</a:t>
            </a:r>
          </a:p>
          <a:p>
            <a:r>
              <a:rPr lang="en-US" sz="1200" dirty="0" smtClean="0"/>
              <a:t>Activating a tuning parameter will activate too</a:t>
            </a:r>
          </a:p>
          <a:p>
            <a:endParaRPr lang="en-US" sz="1200" dirty="0"/>
          </a:p>
          <a:p>
            <a:r>
              <a:rPr lang="en-US" sz="1200" dirty="0" smtClean="0"/>
              <a:t>Parameters must be ‘checked’ to be used</a:t>
            </a:r>
          </a:p>
          <a:p>
            <a:r>
              <a:rPr lang="en-US" sz="1200" dirty="0" smtClean="0"/>
              <a:t>e.g. </a:t>
            </a:r>
            <a:r>
              <a:rPr lang="en-US" sz="1200" dirty="0" err="1" smtClean="0"/>
              <a:t>Deadzone</a:t>
            </a:r>
            <a:r>
              <a:rPr lang="en-US" sz="1200" dirty="0" smtClean="0"/>
              <a:t> and </a:t>
            </a:r>
            <a:r>
              <a:rPr lang="en-US" sz="1200" dirty="0" err="1" smtClean="0"/>
              <a:t>NonLinearCurve</a:t>
            </a:r>
            <a:r>
              <a:rPr lang="en-US" sz="1200" dirty="0" smtClean="0"/>
              <a:t> (Pt1..3) are checked for Yaw</a:t>
            </a:r>
          </a:p>
          <a:p>
            <a:r>
              <a:rPr lang="en-US" sz="1200" dirty="0" smtClean="0"/>
              <a:t>Each axis has it’s own set of parameters</a:t>
            </a:r>
          </a:p>
          <a:p>
            <a:endParaRPr lang="en-US" sz="1200" dirty="0"/>
          </a:p>
          <a:p>
            <a:r>
              <a:rPr lang="en-US" sz="1200" dirty="0" smtClean="0"/>
              <a:t>Active and Checked (Enabled) parameters can be changed.</a:t>
            </a:r>
          </a:p>
          <a:p>
            <a:r>
              <a:rPr lang="en-US" sz="1200" dirty="0" err="1" smtClean="0"/>
              <a:t>Deadzone</a:t>
            </a:r>
            <a:r>
              <a:rPr lang="en-US" sz="1200" dirty="0" smtClean="0"/>
              <a:t> is a simple slider from 0.0 to 0.15  (try it out in the live view)</a:t>
            </a:r>
          </a:p>
          <a:p>
            <a:r>
              <a:rPr lang="en-US" sz="1200" dirty="0" smtClean="0"/>
              <a:t>All other parameters are handled by first choosing it (e.g. Point 1)</a:t>
            </a:r>
          </a:p>
          <a:p>
            <a:r>
              <a:rPr lang="en-US" sz="1200" dirty="0" smtClean="0"/>
              <a:t>Changing the value by first left click and hold into the chart area, then moving the mouse up-down and left-right to adjust – then release the mouse button.</a:t>
            </a:r>
          </a:p>
          <a:p>
            <a:endParaRPr lang="en-US" sz="1200" dirty="0" smtClean="0"/>
          </a:p>
          <a:p>
            <a:r>
              <a:rPr lang="en-US" sz="1200" dirty="0" smtClean="0"/>
              <a:t>Point 1 is usually the leftmost orange marker</a:t>
            </a:r>
            <a:endParaRPr lang="en-US" sz="1200" dirty="0"/>
          </a:p>
          <a:p>
            <a:r>
              <a:rPr lang="en-US" sz="1200" dirty="0" smtClean="0"/>
              <a:t>If you wish to copy the Curve Points to all other axis – click the Copy button</a:t>
            </a:r>
          </a:p>
          <a:p>
            <a:r>
              <a:rPr lang="en-US" sz="1200" dirty="0" smtClean="0"/>
              <a:t>Sensitivity and Exponent will only go with up-down movement of the mouse</a:t>
            </a:r>
            <a:endParaRPr lang="en-US" sz="1200" dirty="0"/>
          </a:p>
        </p:txBody>
      </p:sp>
      <p:sp>
        <p:nvSpPr>
          <p:cNvPr id="23" name="Pfeil nach rechts 22"/>
          <p:cNvSpPr/>
          <p:nvPr/>
        </p:nvSpPr>
        <p:spPr>
          <a:xfrm>
            <a:off x="467528" y="5229200"/>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2</a:t>
            </a:r>
            <a:endParaRPr lang="de-CH" sz="1100" dirty="0"/>
          </a:p>
        </p:txBody>
      </p:sp>
      <p:sp>
        <p:nvSpPr>
          <p:cNvPr id="24" name="Pfeil nach rechts 23"/>
          <p:cNvSpPr/>
          <p:nvPr/>
        </p:nvSpPr>
        <p:spPr>
          <a:xfrm>
            <a:off x="467528" y="2197247"/>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3</a:t>
            </a:r>
            <a:endParaRPr lang="de-CH" sz="1100" dirty="0"/>
          </a:p>
        </p:txBody>
      </p:sp>
      <p:sp>
        <p:nvSpPr>
          <p:cNvPr id="26" name="Pfeil nach rechts 25"/>
          <p:cNvSpPr/>
          <p:nvPr/>
        </p:nvSpPr>
        <p:spPr>
          <a:xfrm rot="1889397" flipH="1">
            <a:off x="5108994" y="6034309"/>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1</a:t>
            </a:r>
            <a:endParaRPr lang="de-CH" sz="1100" dirty="0"/>
          </a:p>
        </p:txBody>
      </p:sp>
      <p:sp>
        <p:nvSpPr>
          <p:cNvPr id="27" name="Pfeil nach rechts 26"/>
          <p:cNvSpPr/>
          <p:nvPr/>
        </p:nvSpPr>
        <p:spPr>
          <a:xfrm flipH="1">
            <a:off x="7364313" y="136395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1</a:t>
            </a:r>
            <a:endParaRPr lang="de-CH" sz="1100" dirty="0"/>
          </a:p>
        </p:txBody>
      </p:sp>
      <p:sp>
        <p:nvSpPr>
          <p:cNvPr id="28" name="Pfeil nach rechts 27"/>
          <p:cNvSpPr/>
          <p:nvPr/>
        </p:nvSpPr>
        <p:spPr>
          <a:xfrm flipH="1">
            <a:off x="6732240" y="1937208"/>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2</a:t>
            </a:r>
            <a:endParaRPr lang="de-CH" sz="1100" dirty="0"/>
          </a:p>
        </p:txBody>
      </p:sp>
      <p:sp>
        <p:nvSpPr>
          <p:cNvPr id="29" name="Pfeil nach rechts 28"/>
          <p:cNvSpPr/>
          <p:nvPr/>
        </p:nvSpPr>
        <p:spPr>
          <a:xfrm flipH="1">
            <a:off x="4932040" y="2482256"/>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3</a:t>
            </a:r>
            <a:endParaRPr lang="de-CH" sz="1100" dirty="0"/>
          </a:p>
        </p:txBody>
      </p:sp>
      <p:sp>
        <p:nvSpPr>
          <p:cNvPr id="30" name="Pfeil nach rechts 29"/>
          <p:cNvSpPr/>
          <p:nvPr/>
        </p:nvSpPr>
        <p:spPr>
          <a:xfrm flipH="1">
            <a:off x="5796136" y="3180500"/>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3</a:t>
            </a:r>
            <a:endParaRPr lang="de-CH" sz="1100" dirty="0"/>
          </a:p>
        </p:txBody>
      </p:sp>
      <p:sp>
        <p:nvSpPr>
          <p:cNvPr id="31" name="Pfeil nach rechts 30"/>
          <p:cNvSpPr/>
          <p:nvPr/>
        </p:nvSpPr>
        <p:spPr>
          <a:xfrm flipH="1">
            <a:off x="6300192" y="3573016"/>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4</a:t>
            </a:r>
            <a:endParaRPr lang="de-CH" sz="1100" dirty="0"/>
          </a:p>
        </p:txBody>
      </p:sp>
      <p:sp>
        <p:nvSpPr>
          <p:cNvPr id="32" name="Pfeil nach rechts 31"/>
          <p:cNvSpPr/>
          <p:nvPr/>
        </p:nvSpPr>
        <p:spPr>
          <a:xfrm>
            <a:off x="467528" y="2506100"/>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3</a:t>
            </a:r>
            <a:endParaRPr lang="de-CH" sz="1100" dirty="0"/>
          </a:p>
        </p:txBody>
      </p:sp>
      <p:sp>
        <p:nvSpPr>
          <p:cNvPr id="33" name="Pfeil nach rechts 32"/>
          <p:cNvSpPr/>
          <p:nvPr/>
        </p:nvSpPr>
        <p:spPr>
          <a:xfrm rot="1889397" flipH="1">
            <a:off x="4059605" y="646233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5</a:t>
            </a:r>
            <a:endParaRPr lang="de-CH" sz="1100" dirty="0"/>
          </a:p>
        </p:txBody>
      </p:sp>
      <p:sp>
        <p:nvSpPr>
          <p:cNvPr id="34" name="Pfeil nach rechts 33"/>
          <p:cNvSpPr/>
          <p:nvPr/>
        </p:nvSpPr>
        <p:spPr>
          <a:xfrm flipH="1">
            <a:off x="5004048" y="4312168"/>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5</a:t>
            </a:r>
            <a:endParaRPr lang="de-CH" sz="1100" dirty="0"/>
          </a:p>
        </p:txBody>
      </p:sp>
      <p:sp>
        <p:nvSpPr>
          <p:cNvPr id="35" name="Pfeil nach rechts 34"/>
          <p:cNvSpPr/>
          <p:nvPr/>
        </p:nvSpPr>
        <p:spPr>
          <a:xfrm rot="17840415" flipH="1">
            <a:off x="2995324" y="5513556"/>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6</a:t>
            </a:r>
            <a:endParaRPr lang="de-CH" sz="1100" dirty="0"/>
          </a:p>
        </p:txBody>
      </p:sp>
      <p:sp>
        <p:nvSpPr>
          <p:cNvPr id="36" name="Pfeil nach rechts 35"/>
          <p:cNvSpPr/>
          <p:nvPr/>
        </p:nvSpPr>
        <p:spPr>
          <a:xfrm flipH="1">
            <a:off x="6847079" y="451214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6</a:t>
            </a:r>
            <a:endParaRPr lang="de-CH" sz="1100" dirty="0"/>
          </a:p>
        </p:txBody>
      </p:sp>
      <p:sp>
        <p:nvSpPr>
          <p:cNvPr id="3" name="Foliennummernplatzhalter 2"/>
          <p:cNvSpPr>
            <a:spLocks noGrp="1"/>
          </p:cNvSpPr>
          <p:nvPr>
            <p:ph type="sldNum" sz="quarter" idx="12"/>
          </p:nvPr>
        </p:nvSpPr>
        <p:spPr/>
        <p:txBody>
          <a:bodyPr/>
          <a:lstStyle/>
          <a:p>
            <a:fld id="{6C6AE60A-B69C-4790-82F7-3882EDF23186}" type="slidenum">
              <a:rPr lang="de-DE" smtClean="0"/>
              <a:t>21</a:t>
            </a:fld>
            <a:endParaRPr lang="de-DE"/>
          </a:p>
        </p:txBody>
      </p:sp>
    </p:spTree>
    <p:extLst>
      <p:ext uri="{BB962C8B-B14F-4D97-AF65-F5344CB8AC3E}">
        <p14:creationId xmlns:p14="http://schemas.microsoft.com/office/powerpoint/2010/main" val="2987221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a:stretch>
            <a:fillRect/>
          </a:stretch>
        </p:blipFill>
        <p:spPr>
          <a:xfrm>
            <a:off x="899594" y="1179097"/>
            <a:ext cx="7027168" cy="5563175"/>
          </a:xfrm>
          <a:prstGeom prst="rect">
            <a:avLst/>
          </a:prstGeom>
        </p:spPr>
      </p:pic>
      <p:sp>
        <p:nvSpPr>
          <p:cNvPr id="2" name="Titel 1"/>
          <p:cNvSpPr>
            <a:spLocks noGrp="1"/>
          </p:cNvSpPr>
          <p:nvPr>
            <p:ph type="title"/>
          </p:nvPr>
        </p:nvSpPr>
        <p:spPr/>
        <p:txBody>
          <a:bodyPr/>
          <a:lstStyle/>
          <a:p>
            <a:r>
              <a:rPr lang="en-US" dirty="0" smtClean="0">
                <a:solidFill>
                  <a:srgbClr val="D0B75C"/>
                </a:solidFill>
              </a:rPr>
              <a:t>V2.7 – Features - 4</a:t>
            </a:r>
            <a:endParaRPr lang="en-US" dirty="0">
              <a:solidFill>
                <a:srgbClr val="D0B75C"/>
              </a:solidFill>
            </a:endParaRPr>
          </a:p>
        </p:txBody>
      </p:sp>
      <p:sp>
        <p:nvSpPr>
          <p:cNvPr id="18" name="Rechteck 17"/>
          <p:cNvSpPr/>
          <p:nvPr/>
        </p:nvSpPr>
        <p:spPr>
          <a:xfrm>
            <a:off x="2051720" y="1206695"/>
            <a:ext cx="5400600" cy="3734473"/>
          </a:xfrm>
          <a:prstGeom prst="rect">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a:t>
            </a:r>
          </a:p>
          <a:p>
            <a:r>
              <a:rPr lang="en-US" sz="1200" dirty="0" smtClean="0"/>
              <a:t>Here Roll (Green) is active and Exponent is chosen to be changed.</a:t>
            </a:r>
          </a:p>
          <a:p>
            <a:r>
              <a:rPr lang="en-US" sz="1200" dirty="0" smtClean="0"/>
              <a:t>By click, hold and moving down – the exponent was changed from 1.47 to 2.83</a:t>
            </a:r>
          </a:p>
          <a:p>
            <a:r>
              <a:rPr lang="en-US" sz="1200" dirty="0" smtClean="0"/>
              <a:t>The curve represents IN vs OUT of the joystick</a:t>
            </a:r>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r>
              <a:rPr lang="en-US" sz="1200" dirty="0" smtClean="0"/>
              <a:t>If you move the joystick the ‘Live’ fields will report what’s going on:</a:t>
            </a:r>
          </a:p>
          <a:p>
            <a:endParaRPr lang="en-US" sz="1200" dirty="0"/>
          </a:p>
          <a:p>
            <a:endParaRPr lang="en-US" sz="1200" dirty="0" smtClean="0"/>
          </a:p>
          <a:p>
            <a:endParaRPr lang="en-US" sz="1200" dirty="0"/>
          </a:p>
          <a:p>
            <a:endParaRPr lang="en-US" sz="1200" dirty="0" smtClean="0"/>
          </a:p>
          <a:p>
            <a:endParaRPr lang="en-US" sz="1200" dirty="0"/>
          </a:p>
          <a:p>
            <a:r>
              <a:rPr lang="en-US" sz="1200" dirty="0" smtClean="0"/>
              <a:t>Sometimes it is helpful to just disable one direction of the movement</a:t>
            </a:r>
          </a:p>
          <a:p>
            <a:r>
              <a:rPr lang="en-US" sz="1200" dirty="0" smtClean="0"/>
              <a:t>Check OFF for any axis (it just disables it for the Live View) </a:t>
            </a:r>
            <a:endParaRPr lang="en-US" sz="1200" dirty="0"/>
          </a:p>
        </p:txBody>
      </p:sp>
      <p:sp>
        <p:nvSpPr>
          <p:cNvPr id="27" name="Pfeil nach rechts 26"/>
          <p:cNvSpPr/>
          <p:nvPr/>
        </p:nvSpPr>
        <p:spPr>
          <a:xfrm flipH="1">
            <a:off x="6300192" y="1392459"/>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1</a:t>
            </a:r>
            <a:endParaRPr lang="de-CH" sz="1100" dirty="0"/>
          </a:p>
        </p:txBody>
      </p:sp>
      <p:sp>
        <p:nvSpPr>
          <p:cNvPr id="37" name="Pfeil nach rechts 36"/>
          <p:cNvSpPr/>
          <p:nvPr/>
        </p:nvSpPr>
        <p:spPr>
          <a:xfrm>
            <a:off x="539552" y="5589240"/>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1</a:t>
            </a:r>
            <a:endParaRPr lang="de-CH" sz="1100" dirty="0"/>
          </a:p>
        </p:txBody>
      </p:sp>
      <p:sp>
        <p:nvSpPr>
          <p:cNvPr id="38" name="Pfeil nach rechts 37"/>
          <p:cNvSpPr/>
          <p:nvPr/>
        </p:nvSpPr>
        <p:spPr>
          <a:xfrm flipH="1">
            <a:off x="2699792" y="5446735"/>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1</a:t>
            </a:r>
            <a:endParaRPr lang="de-CH" sz="1100" dirty="0"/>
          </a:p>
        </p:txBody>
      </p:sp>
      <p:pic>
        <p:nvPicPr>
          <p:cNvPr id="7" name="Grafik 6"/>
          <p:cNvPicPr>
            <a:picLocks noChangeAspect="1"/>
          </p:cNvPicPr>
          <p:nvPr/>
        </p:nvPicPr>
        <p:blipFill>
          <a:blip r:embed="rId3"/>
          <a:stretch>
            <a:fillRect/>
          </a:stretch>
        </p:blipFill>
        <p:spPr>
          <a:xfrm>
            <a:off x="4781945" y="2039880"/>
            <a:ext cx="2503934" cy="1360050"/>
          </a:xfrm>
          <a:prstGeom prst="rect">
            <a:avLst/>
          </a:prstGeom>
        </p:spPr>
      </p:pic>
      <p:pic>
        <p:nvPicPr>
          <p:cNvPr id="12" name="Grafik 11"/>
          <p:cNvPicPr>
            <a:picLocks noChangeAspect="1"/>
          </p:cNvPicPr>
          <p:nvPr/>
        </p:nvPicPr>
        <p:blipFill>
          <a:blip r:embed="rId4"/>
          <a:stretch>
            <a:fillRect/>
          </a:stretch>
        </p:blipFill>
        <p:spPr>
          <a:xfrm>
            <a:off x="4781945" y="3682060"/>
            <a:ext cx="1306782" cy="767734"/>
          </a:xfrm>
          <a:prstGeom prst="rect">
            <a:avLst/>
          </a:prstGeom>
        </p:spPr>
      </p:pic>
      <p:sp>
        <p:nvSpPr>
          <p:cNvPr id="39" name="Pfeil nach rechts 38"/>
          <p:cNvSpPr/>
          <p:nvPr/>
        </p:nvSpPr>
        <p:spPr>
          <a:xfrm flipH="1">
            <a:off x="3203848" y="6351194"/>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3</a:t>
            </a:r>
            <a:endParaRPr lang="de-CH" sz="1100" dirty="0"/>
          </a:p>
        </p:txBody>
      </p:sp>
      <p:sp>
        <p:nvSpPr>
          <p:cNvPr id="40" name="Pfeil nach rechts 39"/>
          <p:cNvSpPr/>
          <p:nvPr/>
        </p:nvSpPr>
        <p:spPr>
          <a:xfrm>
            <a:off x="1403648" y="631536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2</a:t>
            </a:r>
            <a:endParaRPr lang="de-CH" sz="1100" dirty="0"/>
          </a:p>
        </p:txBody>
      </p:sp>
      <p:sp>
        <p:nvSpPr>
          <p:cNvPr id="41" name="Pfeil nach rechts 40"/>
          <p:cNvSpPr/>
          <p:nvPr/>
        </p:nvSpPr>
        <p:spPr>
          <a:xfrm>
            <a:off x="4277889" y="3999908"/>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2</a:t>
            </a:r>
            <a:endParaRPr lang="de-CH" sz="1100" dirty="0"/>
          </a:p>
        </p:txBody>
      </p:sp>
      <p:sp>
        <p:nvSpPr>
          <p:cNvPr id="42" name="Pfeil nach rechts 41"/>
          <p:cNvSpPr/>
          <p:nvPr/>
        </p:nvSpPr>
        <p:spPr>
          <a:xfrm flipH="1">
            <a:off x="6584840" y="4509120"/>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smtClean="0"/>
              <a:t>3</a:t>
            </a:r>
            <a:endParaRPr lang="de-CH" sz="1100" dirty="0"/>
          </a:p>
        </p:txBody>
      </p:sp>
      <p:sp>
        <p:nvSpPr>
          <p:cNvPr id="3" name="Foliennummernplatzhalter 2"/>
          <p:cNvSpPr>
            <a:spLocks noGrp="1"/>
          </p:cNvSpPr>
          <p:nvPr>
            <p:ph type="sldNum" sz="quarter" idx="12"/>
          </p:nvPr>
        </p:nvSpPr>
        <p:spPr/>
        <p:txBody>
          <a:bodyPr/>
          <a:lstStyle/>
          <a:p>
            <a:fld id="{6C6AE60A-B69C-4790-82F7-3882EDF23186}" type="slidenum">
              <a:rPr lang="de-DE" smtClean="0"/>
              <a:t>22</a:t>
            </a:fld>
            <a:endParaRPr lang="de-DE"/>
          </a:p>
        </p:txBody>
      </p:sp>
    </p:spTree>
    <p:extLst>
      <p:ext uri="{BB962C8B-B14F-4D97-AF65-F5344CB8AC3E}">
        <p14:creationId xmlns:p14="http://schemas.microsoft.com/office/powerpoint/2010/main" val="3403199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rgbClr val="D0B75C"/>
                </a:solidFill>
              </a:rPr>
              <a:t>V2.7 – Features - 5</a:t>
            </a:r>
            <a:endParaRPr lang="en-US" dirty="0">
              <a:solidFill>
                <a:srgbClr val="D0B75C"/>
              </a:solidFill>
            </a:endParaRPr>
          </a:p>
        </p:txBody>
      </p:sp>
      <p:sp>
        <p:nvSpPr>
          <p:cNvPr id="18" name="Rechteck 17"/>
          <p:cNvSpPr/>
          <p:nvPr/>
        </p:nvSpPr>
        <p:spPr>
          <a:xfrm>
            <a:off x="626250" y="1380291"/>
            <a:ext cx="4541031" cy="4352965"/>
          </a:xfrm>
          <a:prstGeom prst="rect">
            <a:avLst/>
          </a:prstGeom>
          <a:ln>
            <a:solidFill>
              <a:srgbClr val="D0B75C"/>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Once back from Tuning…</a:t>
            </a:r>
          </a:p>
          <a:p>
            <a:endParaRPr lang="en-US" sz="1200" dirty="0" smtClean="0"/>
          </a:p>
          <a:p>
            <a:r>
              <a:rPr lang="en-US" sz="1200" dirty="0"/>
              <a:t>With </a:t>
            </a:r>
            <a:r>
              <a:rPr lang="en-US" sz="1200" dirty="0" smtClean="0"/>
              <a:t>“Dump” </a:t>
            </a:r>
            <a:r>
              <a:rPr lang="en-US" sz="1200" dirty="0"/>
              <a:t>or </a:t>
            </a:r>
            <a:r>
              <a:rPr lang="en-US" sz="1200" dirty="0" smtClean="0"/>
              <a:t>“Dump </a:t>
            </a:r>
            <a:r>
              <a:rPr lang="en-US" sz="1200" dirty="0"/>
              <a:t>and </a:t>
            </a:r>
            <a:r>
              <a:rPr lang="en-US" sz="1200" dirty="0" smtClean="0"/>
              <a:t>Save” you will get the new Tuning values into the XML area – if you don’t want to apply the new settings, just hit “Grab” to restart with the settings from the XML area.</a:t>
            </a:r>
            <a:endParaRPr lang="en-US" sz="1200" dirty="0"/>
          </a:p>
          <a:p>
            <a:endParaRPr lang="en-US" sz="1200" dirty="0" smtClean="0"/>
          </a:p>
          <a:p>
            <a:r>
              <a:rPr lang="en-US" sz="1200" dirty="0" smtClean="0"/>
              <a:t>With “Dump” the </a:t>
            </a:r>
            <a:r>
              <a:rPr lang="en-US" sz="1200" dirty="0" err="1" smtClean="0"/>
              <a:t>prog</a:t>
            </a:r>
            <a:r>
              <a:rPr lang="en-US" sz="1200" dirty="0" smtClean="0"/>
              <a:t> will maintain the parameters using the following 2 XML tags </a:t>
            </a:r>
          </a:p>
          <a:p>
            <a:pPr marL="171450" indent="-171450">
              <a:buFont typeface="Arial" panose="020B0604020202020204" pitchFamily="34" charset="0"/>
              <a:buChar char="•"/>
            </a:pPr>
            <a:r>
              <a:rPr lang="en-US" sz="1200" dirty="0" smtClean="0"/>
              <a:t>&lt;options …&gt;</a:t>
            </a:r>
          </a:p>
          <a:p>
            <a:pPr marL="171450" indent="-171450">
              <a:buFont typeface="Arial" panose="020B0604020202020204" pitchFamily="34" charset="0"/>
              <a:buChar char="•"/>
            </a:pPr>
            <a:r>
              <a:rPr lang="en-US" sz="1200" dirty="0" smtClean="0"/>
              <a:t>&lt;</a:t>
            </a:r>
            <a:r>
              <a:rPr lang="en-US" sz="1200" dirty="0" err="1" smtClean="0"/>
              <a:t>deviceoptions</a:t>
            </a:r>
            <a:r>
              <a:rPr lang="en-US" sz="1200" dirty="0" smtClean="0"/>
              <a:t> …&gt;  (</a:t>
            </a:r>
            <a:r>
              <a:rPr lang="en-US" sz="1200" dirty="0" err="1" smtClean="0"/>
              <a:t>Deadzone</a:t>
            </a:r>
            <a:r>
              <a:rPr lang="en-US" sz="1200" dirty="0" smtClean="0"/>
              <a:t> only)</a:t>
            </a:r>
          </a:p>
          <a:p>
            <a:r>
              <a:rPr lang="en-US" sz="1200" dirty="0" smtClean="0"/>
              <a:t>One set for each axis</a:t>
            </a:r>
          </a:p>
          <a:p>
            <a:endParaRPr lang="en-US" sz="1200" dirty="0" smtClean="0"/>
          </a:p>
          <a:p>
            <a:endParaRPr lang="en-US" sz="1200" dirty="0" smtClean="0"/>
          </a:p>
          <a:p>
            <a:r>
              <a:rPr lang="en-US" sz="1200" dirty="0" smtClean="0"/>
              <a:t>Note: the program will automatically apply Exponent=“1” if the Exponent is not used – if not set to 1 the game will use something like 2.3 and reshape any setting to an unexpected outcome…</a:t>
            </a:r>
          </a:p>
          <a:p>
            <a:endParaRPr lang="en-US" sz="1200" dirty="0"/>
          </a:p>
          <a:p>
            <a:r>
              <a:rPr lang="en-US" sz="1200" i="1" dirty="0" smtClean="0"/>
              <a:t>If you have a 2 monitor setup – you may want to try to have the tuning window open while running AC – the joystick input is then applied to both applications – getting into the console will let you the mouse to interact with the tuning window, create a new tuned map and you may apply it immediately via console rebind to try it out </a:t>
            </a:r>
          </a:p>
          <a:p>
            <a:r>
              <a:rPr lang="en-US" sz="1200" i="1" dirty="0" smtClean="0"/>
              <a:t>(You may need a fast computer – but then AC needs this anyhow…)</a:t>
            </a:r>
            <a:endParaRPr lang="en-US" sz="1200" i="1" dirty="0"/>
          </a:p>
          <a:p>
            <a:endParaRPr lang="en-US" sz="1200" dirty="0" smtClean="0"/>
          </a:p>
        </p:txBody>
      </p:sp>
      <p:sp>
        <p:nvSpPr>
          <p:cNvPr id="12" name="Rechteck 11"/>
          <p:cNvSpPr/>
          <p:nvPr/>
        </p:nvSpPr>
        <p:spPr>
          <a:xfrm flipV="1">
            <a:off x="5580112" y="1988839"/>
            <a:ext cx="2357046" cy="2880320"/>
          </a:xfrm>
          <a:prstGeom prst="rect">
            <a:avLst/>
          </a:prstGeom>
          <a:noFill/>
          <a:ln w="57150">
            <a:solidFill>
              <a:srgbClr val="D0B75C"/>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8" name="Pfeil nach rechts 7"/>
          <p:cNvSpPr/>
          <p:nvPr/>
        </p:nvSpPr>
        <p:spPr>
          <a:xfrm flipH="1">
            <a:off x="7367972" y="289972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3" name="Foliennummernplatzhalter 2"/>
          <p:cNvSpPr>
            <a:spLocks noGrp="1"/>
          </p:cNvSpPr>
          <p:nvPr>
            <p:ph type="sldNum" sz="quarter" idx="12"/>
          </p:nvPr>
        </p:nvSpPr>
        <p:spPr/>
        <p:txBody>
          <a:bodyPr/>
          <a:lstStyle/>
          <a:p>
            <a:fld id="{6C6AE60A-B69C-4790-82F7-3882EDF23186}" type="slidenum">
              <a:rPr lang="de-DE" smtClean="0"/>
              <a:t>23</a:t>
            </a:fld>
            <a:endParaRPr lang="de-DE"/>
          </a:p>
        </p:txBody>
      </p:sp>
    </p:spTree>
    <p:extLst>
      <p:ext uri="{BB962C8B-B14F-4D97-AF65-F5344CB8AC3E}">
        <p14:creationId xmlns:p14="http://schemas.microsoft.com/office/powerpoint/2010/main" val="2372080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rgbClr val="00B0F0"/>
                </a:solidFill>
              </a:rPr>
              <a:t>V2.8 – Features - 1</a:t>
            </a:r>
            <a:endParaRPr lang="en-US" dirty="0">
              <a:solidFill>
                <a:srgbClr val="00B0F0"/>
              </a:solidFill>
            </a:endParaRPr>
          </a:p>
        </p:txBody>
      </p:sp>
      <p:sp>
        <p:nvSpPr>
          <p:cNvPr id="18" name="Rechteck 17"/>
          <p:cNvSpPr/>
          <p:nvPr/>
        </p:nvSpPr>
        <p:spPr>
          <a:xfrm>
            <a:off x="626250" y="1380291"/>
            <a:ext cx="4953861" cy="2624773"/>
          </a:xfrm>
          <a:prstGeom prst="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 Use Keyboard assignments</a:t>
            </a:r>
          </a:p>
          <a:p>
            <a:endParaRPr lang="en-US" sz="1200" dirty="0" smtClean="0"/>
          </a:p>
          <a:p>
            <a:r>
              <a:rPr lang="en-US" sz="1200" dirty="0" smtClean="0"/>
              <a:t>The </a:t>
            </a:r>
            <a:r>
              <a:rPr lang="en-US" sz="1200" dirty="0" err="1" smtClean="0"/>
              <a:t>prog</a:t>
            </a:r>
            <a:r>
              <a:rPr lang="en-US" sz="1200" dirty="0" smtClean="0"/>
              <a:t> will now recognize keyboard assignments.</a:t>
            </a:r>
          </a:p>
          <a:p>
            <a:endParaRPr lang="en-US" sz="1200" dirty="0"/>
          </a:p>
          <a:p>
            <a:r>
              <a:rPr lang="en-US" sz="1200" dirty="0" smtClean="0"/>
              <a:t>Switch to Keyboard mode by pressing the JS/</a:t>
            </a:r>
            <a:r>
              <a:rPr lang="en-US" sz="1200" dirty="0" err="1" smtClean="0"/>
              <a:t>Kbd</a:t>
            </a:r>
            <a:r>
              <a:rPr lang="en-US" sz="1200" dirty="0" smtClean="0"/>
              <a:t> Button</a:t>
            </a:r>
          </a:p>
          <a:p>
            <a:r>
              <a:rPr lang="en-US" sz="1200" dirty="0" smtClean="0"/>
              <a:t>-&gt; the Icon changes to a Key and the Ctrl. Field gets lavender color.</a:t>
            </a:r>
          </a:p>
          <a:p>
            <a:r>
              <a:rPr lang="en-US" sz="1200" dirty="0" smtClean="0">
                <a:solidFill>
                  <a:srgbClr val="FF0000"/>
                </a:solidFill>
              </a:rPr>
              <a:t>Note: keyboard entries are accepted when the Ctrl. Field has the focus</a:t>
            </a:r>
          </a:p>
          <a:p>
            <a:r>
              <a:rPr lang="en-US" sz="1200" dirty="0" smtClean="0"/>
              <a:t>Now you may press any key or </a:t>
            </a:r>
            <a:r>
              <a:rPr lang="en-US" sz="1200" dirty="0" err="1" smtClean="0"/>
              <a:t>key+modifier</a:t>
            </a:r>
            <a:r>
              <a:rPr lang="en-US" sz="1200" dirty="0" smtClean="0"/>
              <a:t> until it fits the need.</a:t>
            </a:r>
          </a:p>
          <a:p>
            <a:r>
              <a:rPr lang="en-US" sz="1200" dirty="0" smtClean="0"/>
              <a:t>Then hit ‘Assign’ to map the command as usual.</a:t>
            </a:r>
          </a:p>
          <a:p>
            <a:endParaRPr lang="en-US" sz="1200" dirty="0"/>
          </a:p>
          <a:p>
            <a:r>
              <a:rPr lang="en-US" sz="1200" dirty="0" smtClean="0"/>
              <a:t>To get back to Game Control input – hit the </a:t>
            </a:r>
            <a:br>
              <a:rPr lang="en-US" sz="1200" dirty="0" smtClean="0"/>
            </a:br>
            <a:r>
              <a:rPr lang="en-US" sz="1200" dirty="0" smtClean="0"/>
              <a:t>JS/</a:t>
            </a:r>
            <a:r>
              <a:rPr lang="en-US" sz="1200" dirty="0" err="1" smtClean="0"/>
              <a:t>Kbd</a:t>
            </a:r>
            <a:r>
              <a:rPr lang="en-US" sz="1200" dirty="0" smtClean="0"/>
              <a:t> button and the entry mode gets back.</a:t>
            </a:r>
          </a:p>
          <a:p>
            <a:endParaRPr lang="en-US" sz="1200" dirty="0" smtClean="0"/>
          </a:p>
        </p:txBody>
      </p:sp>
      <p:sp>
        <p:nvSpPr>
          <p:cNvPr id="7" name="Rechteck 6"/>
          <p:cNvSpPr/>
          <p:nvPr/>
        </p:nvSpPr>
        <p:spPr>
          <a:xfrm flipV="1">
            <a:off x="4283968" y="4554510"/>
            <a:ext cx="792088" cy="316165"/>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pic>
        <p:nvPicPr>
          <p:cNvPr id="4" name="Grafik 3"/>
          <p:cNvPicPr>
            <a:picLocks noChangeAspect="1"/>
          </p:cNvPicPr>
          <p:nvPr/>
        </p:nvPicPr>
        <p:blipFill>
          <a:blip r:embed="rId3"/>
          <a:stretch>
            <a:fillRect/>
          </a:stretch>
        </p:blipFill>
        <p:spPr>
          <a:xfrm>
            <a:off x="3682367" y="2990119"/>
            <a:ext cx="1779265" cy="859779"/>
          </a:xfrm>
          <a:prstGeom prst="rect">
            <a:avLst/>
          </a:prstGeom>
        </p:spPr>
      </p:pic>
      <p:sp>
        <p:nvSpPr>
          <p:cNvPr id="3" name="Foliennummernplatzhalter 2"/>
          <p:cNvSpPr>
            <a:spLocks noGrp="1"/>
          </p:cNvSpPr>
          <p:nvPr>
            <p:ph type="sldNum" sz="quarter" idx="12"/>
          </p:nvPr>
        </p:nvSpPr>
        <p:spPr/>
        <p:txBody>
          <a:bodyPr/>
          <a:lstStyle/>
          <a:p>
            <a:fld id="{6C6AE60A-B69C-4790-82F7-3882EDF23186}" type="slidenum">
              <a:rPr lang="de-DE" smtClean="0"/>
              <a:t>24</a:t>
            </a:fld>
            <a:endParaRPr lang="de-DE"/>
          </a:p>
        </p:txBody>
      </p:sp>
    </p:spTree>
    <p:extLst>
      <p:ext uri="{BB962C8B-B14F-4D97-AF65-F5344CB8AC3E}">
        <p14:creationId xmlns:p14="http://schemas.microsoft.com/office/powerpoint/2010/main" val="899742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1397042" y="1120191"/>
            <a:ext cx="6421924" cy="5581673"/>
          </a:xfrm>
          <a:prstGeom prst="rect">
            <a:avLst/>
          </a:prstGeom>
        </p:spPr>
      </p:pic>
      <p:sp>
        <p:nvSpPr>
          <p:cNvPr id="2" name="Titel 1"/>
          <p:cNvSpPr>
            <a:spLocks noGrp="1"/>
          </p:cNvSpPr>
          <p:nvPr>
            <p:ph type="title"/>
          </p:nvPr>
        </p:nvSpPr>
        <p:spPr/>
        <p:txBody>
          <a:bodyPr/>
          <a:lstStyle/>
          <a:p>
            <a:r>
              <a:rPr lang="en-US" dirty="0" smtClean="0">
                <a:solidFill>
                  <a:srgbClr val="00B0F0"/>
                </a:solidFill>
              </a:rPr>
              <a:t>V2.8 – Features - 2</a:t>
            </a:r>
            <a:endParaRPr lang="en-US" dirty="0">
              <a:solidFill>
                <a:srgbClr val="00B0F0"/>
              </a:solidFill>
            </a:endParaRPr>
          </a:p>
        </p:txBody>
      </p:sp>
      <p:sp>
        <p:nvSpPr>
          <p:cNvPr id="18" name="Rechteck 17"/>
          <p:cNvSpPr/>
          <p:nvPr/>
        </p:nvSpPr>
        <p:spPr>
          <a:xfrm>
            <a:off x="3851920" y="1417638"/>
            <a:ext cx="4953861" cy="2624773"/>
          </a:xfrm>
          <a:prstGeom prst="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 Blend single items</a:t>
            </a:r>
          </a:p>
          <a:p>
            <a:endParaRPr lang="en-US" sz="1200" dirty="0" smtClean="0"/>
          </a:p>
          <a:p>
            <a:r>
              <a:rPr lang="en-US" sz="1200" dirty="0" smtClean="0"/>
              <a:t>If you wish to blend a single item from the </a:t>
            </a:r>
            <a:r>
              <a:rPr lang="en-US" sz="1200" dirty="0" err="1" smtClean="0"/>
              <a:t>defaultProfile</a:t>
            </a:r>
            <a:r>
              <a:rPr lang="en-US" sz="1200" dirty="0" smtClean="0"/>
              <a:t> i.e. hide it from use select an item and then hit the ‘Blend’ button.</a:t>
            </a:r>
          </a:p>
          <a:p>
            <a:r>
              <a:rPr lang="en-US" sz="1200" dirty="0" smtClean="0"/>
              <a:t>The items gets a dash but no command; “</a:t>
            </a:r>
            <a:r>
              <a:rPr lang="en-US" sz="1200" dirty="0" err="1" smtClean="0"/>
              <a:t>v_eject</a:t>
            </a:r>
            <a:r>
              <a:rPr lang="en-US" sz="1200" dirty="0" smtClean="0"/>
              <a:t> – “ in the example. </a:t>
            </a:r>
          </a:p>
          <a:p>
            <a:endParaRPr lang="en-US" sz="1200" dirty="0"/>
          </a:p>
          <a:p>
            <a:r>
              <a:rPr lang="en-US" sz="1200" dirty="0" smtClean="0"/>
              <a:t>Once you dump it will be mapped with a &lt;Space&gt;</a:t>
            </a:r>
          </a:p>
          <a:p>
            <a:endParaRPr lang="en-US" sz="1200" dirty="0"/>
          </a:p>
          <a:p>
            <a:r>
              <a:rPr lang="en-US" sz="1200" dirty="0" smtClean="0"/>
              <a:t>To </a:t>
            </a:r>
            <a:r>
              <a:rPr lang="en-US" sz="1200" dirty="0" err="1" smtClean="0"/>
              <a:t>unblend</a:t>
            </a:r>
            <a:r>
              <a:rPr lang="en-US" sz="1200" dirty="0" smtClean="0"/>
              <a:t> – ‘Clear’ the item</a:t>
            </a:r>
          </a:p>
          <a:p>
            <a:endParaRPr lang="en-US" sz="1200" dirty="0"/>
          </a:p>
          <a:p>
            <a:r>
              <a:rPr lang="en-US" sz="1200" dirty="0" smtClean="0"/>
              <a:t>To blend all joystick or gamepad commands go to Settings and check the corresponding checkbox – see also page 15</a:t>
            </a:r>
          </a:p>
          <a:p>
            <a:endParaRPr lang="en-US" sz="1200" dirty="0" smtClean="0"/>
          </a:p>
        </p:txBody>
      </p:sp>
      <p:sp>
        <p:nvSpPr>
          <p:cNvPr id="7" name="Rechteck 6"/>
          <p:cNvSpPr/>
          <p:nvPr/>
        </p:nvSpPr>
        <p:spPr>
          <a:xfrm flipV="1">
            <a:off x="3563888" y="4562880"/>
            <a:ext cx="792088" cy="316165"/>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0" name="Pfeil nach rechts 9"/>
          <p:cNvSpPr/>
          <p:nvPr/>
        </p:nvSpPr>
        <p:spPr>
          <a:xfrm>
            <a:off x="1145014" y="3212976"/>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11" name="Pfeil nach rechts 10"/>
          <p:cNvSpPr/>
          <p:nvPr/>
        </p:nvSpPr>
        <p:spPr>
          <a:xfrm flipH="1">
            <a:off x="7294349" y="443595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6" name="Foliennummernplatzhalter 5"/>
          <p:cNvSpPr>
            <a:spLocks noGrp="1"/>
          </p:cNvSpPr>
          <p:nvPr>
            <p:ph type="sldNum" sz="quarter" idx="12"/>
          </p:nvPr>
        </p:nvSpPr>
        <p:spPr/>
        <p:txBody>
          <a:bodyPr/>
          <a:lstStyle/>
          <a:p>
            <a:fld id="{6C6AE60A-B69C-4790-82F7-3882EDF23186}" type="slidenum">
              <a:rPr lang="de-DE" smtClean="0"/>
              <a:t>25</a:t>
            </a:fld>
            <a:endParaRPr lang="de-DE"/>
          </a:p>
        </p:txBody>
      </p:sp>
    </p:spTree>
    <p:extLst>
      <p:ext uri="{BB962C8B-B14F-4D97-AF65-F5344CB8AC3E}">
        <p14:creationId xmlns:p14="http://schemas.microsoft.com/office/powerpoint/2010/main" val="3310747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397042" y="1120191"/>
            <a:ext cx="6421924" cy="5581673"/>
          </a:xfrm>
          <a:prstGeom prst="rect">
            <a:avLst/>
          </a:prstGeom>
        </p:spPr>
      </p:pic>
      <p:sp>
        <p:nvSpPr>
          <p:cNvPr id="2" name="Titel 1"/>
          <p:cNvSpPr>
            <a:spLocks noGrp="1"/>
          </p:cNvSpPr>
          <p:nvPr>
            <p:ph type="title"/>
          </p:nvPr>
        </p:nvSpPr>
        <p:spPr/>
        <p:txBody>
          <a:bodyPr/>
          <a:lstStyle/>
          <a:p>
            <a:r>
              <a:rPr lang="en-US" dirty="0" smtClean="0">
                <a:solidFill>
                  <a:srgbClr val="00B0F0"/>
                </a:solidFill>
              </a:rPr>
              <a:t>V2.8 – Features - 3</a:t>
            </a:r>
            <a:endParaRPr lang="en-US" dirty="0">
              <a:solidFill>
                <a:srgbClr val="00B0F0"/>
              </a:solidFill>
            </a:endParaRPr>
          </a:p>
        </p:txBody>
      </p:sp>
      <p:sp>
        <p:nvSpPr>
          <p:cNvPr id="18" name="Rechteck 17"/>
          <p:cNvSpPr/>
          <p:nvPr/>
        </p:nvSpPr>
        <p:spPr>
          <a:xfrm>
            <a:off x="1187624" y="1453497"/>
            <a:ext cx="7258117" cy="5032324"/>
          </a:xfrm>
          <a:prstGeom prst="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feature – Use Gamepad assignments</a:t>
            </a:r>
          </a:p>
          <a:p>
            <a:endParaRPr lang="en-US" sz="1200" dirty="0" smtClean="0"/>
          </a:p>
          <a:p>
            <a:r>
              <a:rPr lang="en-US" sz="1200" dirty="0" smtClean="0"/>
              <a:t>The </a:t>
            </a:r>
            <a:r>
              <a:rPr lang="en-US" sz="1200" dirty="0" err="1" smtClean="0"/>
              <a:t>prog</a:t>
            </a:r>
            <a:r>
              <a:rPr lang="en-US" sz="1200" dirty="0" smtClean="0"/>
              <a:t> will now recognize gamepad assignments.</a:t>
            </a:r>
          </a:p>
          <a:p>
            <a:endParaRPr lang="en-US" sz="1200" dirty="0"/>
          </a:p>
          <a:p>
            <a:r>
              <a:rPr lang="en-US" sz="1200" dirty="0" smtClean="0"/>
              <a:t>To enable the use of gamepads as “</a:t>
            </a:r>
            <a:r>
              <a:rPr lang="en-US" sz="1200" dirty="0" err="1" smtClean="0"/>
              <a:t>xboxpad</a:t>
            </a:r>
            <a:r>
              <a:rPr lang="en-US" sz="1200" dirty="0" smtClean="0"/>
              <a:t>”  go to ‘Settings’ and check the ‘Use Gamepad’ checkbox.</a:t>
            </a:r>
          </a:p>
          <a:p>
            <a:r>
              <a:rPr lang="en-US" sz="1200" dirty="0" smtClean="0"/>
              <a:t>THIS IS DISABLED per default to maintain backwards compatibility.</a:t>
            </a:r>
          </a:p>
          <a:p>
            <a:endParaRPr lang="en-US" sz="1200" dirty="0" smtClean="0">
              <a:solidFill>
                <a:srgbClr val="FF0000"/>
              </a:solidFill>
            </a:endParaRPr>
          </a:p>
          <a:p>
            <a:r>
              <a:rPr lang="en-US" sz="1200" dirty="0" smtClean="0">
                <a:solidFill>
                  <a:srgbClr val="FF0000"/>
                </a:solidFill>
              </a:rPr>
              <a:t>Note: now you have to restart the program </a:t>
            </a:r>
          </a:p>
          <a:p>
            <a:endParaRPr lang="en-US" sz="1200" dirty="0"/>
          </a:p>
          <a:p>
            <a:r>
              <a:rPr lang="en-US" sz="1200" dirty="0"/>
              <a:t>See next page how this then looks like</a:t>
            </a:r>
          </a:p>
        </p:txBody>
      </p:sp>
      <p:sp>
        <p:nvSpPr>
          <p:cNvPr id="3" name="Foliennummernplatzhalter 2"/>
          <p:cNvSpPr>
            <a:spLocks noGrp="1"/>
          </p:cNvSpPr>
          <p:nvPr>
            <p:ph type="sldNum" sz="quarter" idx="12"/>
          </p:nvPr>
        </p:nvSpPr>
        <p:spPr/>
        <p:txBody>
          <a:bodyPr/>
          <a:lstStyle/>
          <a:p>
            <a:fld id="{6C6AE60A-B69C-4790-82F7-3882EDF23186}" type="slidenum">
              <a:rPr lang="de-DE" smtClean="0"/>
              <a:t>26</a:t>
            </a:fld>
            <a:endParaRPr lang="de-DE"/>
          </a:p>
        </p:txBody>
      </p:sp>
      <p:pic>
        <p:nvPicPr>
          <p:cNvPr id="5" name="Grafik 4"/>
          <p:cNvPicPr>
            <a:picLocks noChangeAspect="1"/>
          </p:cNvPicPr>
          <p:nvPr/>
        </p:nvPicPr>
        <p:blipFill>
          <a:blip r:embed="rId3"/>
          <a:stretch>
            <a:fillRect/>
          </a:stretch>
        </p:blipFill>
        <p:spPr>
          <a:xfrm>
            <a:off x="2606222" y="3429000"/>
            <a:ext cx="5144976" cy="2818602"/>
          </a:xfrm>
          <a:prstGeom prst="rect">
            <a:avLst/>
          </a:prstGeom>
        </p:spPr>
      </p:pic>
      <p:sp>
        <p:nvSpPr>
          <p:cNvPr id="7" name="Rechteck 6"/>
          <p:cNvSpPr/>
          <p:nvPr/>
        </p:nvSpPr>
        <p:spPr>
          <a:xfrm flipV="1">
            <a:off x="3491880" y="5589240"/>
            <a:ext cx="792088" cy="316165"/>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0" name="Rechteck 9"/>
          <p:cNvSpPr/>
          <p:nvPr/>
        </p:nvSpPr>
        <p:spPr>
          <a:xfrm flipV="1">
            <a:off x="6372200" y="5891182"/>
            <a:ext cx="792088" cy="316165"/>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12490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a:stretch>
            <a:fillRect/>
          </a:stretch>
        </p:blipFill>
        <p:spPr>
          <a:xfrm>
            <a:off x="1432233" y="1124743"/>
            <a:ext cx="6596151" cy="5548165"/>
          </a:xfrm>
          <a:prstGeom prst="rect">
            <a:avLst/>
          </a:prstGeom>
        </p:spPr>
      </p:pic>
      <p:sp>
        <p:nvSpPr>
          <p:cNvPr id="2" name="Titel 1"/>
          <p:cNvSpPr>
            <a:spLocks noGrp="1"/>
          </p:cNvSpPr>
          <p:nvPr>
            <p:ph type="title"/>
          </p:nvPr>
        </p:nvSpPr>
        <p:spPr/>
        <p:txBody>
          <a:bodyPr/>
          <a:lstStyle/>
          <a:p>
            <a:r>
              <a:rPr lang="en-US" dirty="0" smtClean="0">
                <a:solidFill>
                  <a:srgbClr val="00B0F0"/>
                </a:solidFill>
              </a:rPr>
              <a:t>V2.8 – Features - 4</a:t>
            </a:r>
            <a:endParaRPr lang="en-US" dirty="0">
              <a:solidFill>
                <a:srgbClr val="00B0F0"/>
              </a:solidFill>
            </a:endParaRPr>
          </a:p>
        </p:txBody>
      </p:sp>
      <p:sp>
        <p:nvSpPr>
          <p:cNvPr id="18" name="Rechteck 17"/>
          <p:cNvSpPr/>
          <p:nvPr/>
        </p:nvSpPr>
        <p:spPr>
          <a:xfrm>
            <a:off x="5652121" y="1772816"/>
            <a:ext cx="3456384" cy="4583534"/>
          </a:xfrm>
          <a:prstGeom prst="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 Use Gamepad assignments</a:t>
            </a:r>
          </a:p>
          <a:p>
            <a:endParaRPr lang="en-US" sz="1200" dirty="0" smtClean="0"/>
          </a:p>
          <a:p>
            <a:r>
              <a:rPr lang="en-US" sz="1200" dirty="0" smtClean="0"/>
              <a:t>You see the Tab has changed to ‘Gamepad’ and the standard properties of the “</a:t>
            </a:r>
            <a:r>
              <a:rPr lang="en-US" sz="1200" dirty="0" err="1" smtClean="0"/>
              <a:t>xboxpad</a:t>
            </a:r>
            <a:r>
              <a:rPr lang="en-US" sz="1200" dirty="0" smtClean="0"/>
              <a:t>” instead of generic ones are listed.</a:t>
            </a:r>
          </a:p>
          <a:p>
            <a:endParaRPr lang="en-US" sz="1200" dirty="0"/>
          </a:p>
          <a:p>
            <a:r>
              <a:rPr lang="en-US" sz="1200" dirty="0" smtClean="0"/>
              <a:t>From here it is the same handling as with joysticks </a:t>
            </a:r>
          </a:p>
          <a:p>
            <a:endParaRPr lang="en-US" sz="1200" dirty="0" smtClean="0"/>
          </a:p>
          <a:p>
            <a:r>
              <a:rPr lang="en-US" sz="1200" dirty="0" smtClean="0"/>
              <a:t>You may also use combined commands here.</a:t>
            </a:r>
          </a:p>
          <a:p>
            <a:endParaRPr lang="en-US" sz="1200" dirty="0"/>
          </a:p>
          <a:p>
            <a:endParaRPr lang="en-US" sz="1200" dirty="0" smtClean="0"/>
          </a:p>
          <a:p>
            <a:endParaRPr lang="en-US" sz="1200" dirty="0"/>
          </a:p>
          <a:p>
            <a:endParaRPr lang="en-US" sz="1200" dirty="0" smtClean="0">
              <a:solidFill>
                <a:srgbClr val="FF0000"/>
              </a:solidFill>
            </a:endParaRPr>
          </a:p>
          <a:p>
            <a:r>
              <a:rPr lang="en-US" sz="1200" dirty="0" smtClean="0">
                <a:solidFill>
                  <a:srgbClr val="FF0000"/>
                </a:solidFill>
              </a:rPr>
              <a:t>Note: sometimes your command is not recognized with the first try</a:t>
            </a:r>
          </a:p>
          <a:p>
            <a:r>
              <a:rPr lang="en-US" sz="1200" dirty="0" smtClean="0">
                <a:solidFill>
                  <a:srgbClr val="FF0000"/>
                </a:solidFill>
              </a:rPr>
              <a:t>-&gt; Check the Ctrl field each time and if it does not yet capture what you want – try once more.</a:t>
            </a:r>
          </a:p>
          <a:p>
            <a:r>
              <a:rPr lang="en-US" sz="1200" dirty="0" smtClean="0">
                <a:solidFill>
                  <a:srgbClr val="FF0000"/>
                </a:solidFill>
              </a:rPr>
              <a:t>Also releasing the controls together helps to get successful Ctrl. Entries.</a:t>
            </a:r>
          </a:p>
          <a:p>
            <a:endParaRPr lang="en-US" sz="1200" dirty="0">
              <a:solidFill>
                <a:schemeClr val="tx1"/>
              </a:solidFill>
            </a:endParaRPr>
          </a:p>
          <a:p>
            <a:r>
              <a:rPr lang="en-US" sz="1200" dirty="0" smtClean="0">
                <a:solidFill>
                  <a:schemeClr val="tx1"/>
                </a:solidFill>
              </a:rPr>
              <a:t>You may also go to Device Tuning and apply all mods that are available there</a:t>
            </a:r>
          </a:p>
          <a:p>
            <a:r>
              <a:rPr lang="en-US" sz="1200" b="1" dirty="0" smtClean="0">
                <a:solidFill>
                  <a:srgbClr val="FF0000"/>
                </a:solidFill>
              </a:rPr>
              <a:t>- Only Yaw and Pitch commands on the left or right X and Y thumbs are supported for tuning!!</a:t>
            </a:r>
            <a:endParaRPr lang="en-US" sz="1200" b="1" dirty="0">
              <a:solidFill>
                <a:srgbClr val="FF0000"/>
              </a:solidFill>
            </a:endParaRPr>
          </a:p>
        </p:txBody>
      </p:sp>
      <p:sp>
        <p:nvSpPr>
          <p:cNvPr id="3" name="Foliennummernplatzhalter 2"/>
          <p:cNvSpPr>
            <a:spLocks noGrp="1"/>
          </p:cNvSpPr>
          <p:nvPr>
            <p:ph type="sldNum" sz="quarter" idx="12"/>
          </p:nvPr>
        </p:nvSpPr>
        <p:spPr/>
        <p:txBody>
          <a:bodyPr/>
          <a:lstStyle/>
          <a:p>
            <a:fld id="{6C6AE60A-B69C-4790-82F7-3882EDF23186}" type="slidenum">
              <a:rPr lang="de-DE" smtClean="0"/>
              <a:t>27</a:t>
            </a:fld>
            <a:endParaRPr lang="de-DE"/>
          </a:p>
        </p:txBody>
      </p:sp>
      <p:sp>
        <p:nvSpPr>
          <p:cNvPr id="10" name="Pfeil nach rechts 9"/>
          <p:cNvSpPr/>
          <p:nvPr/>
        </p:nvSpPr>
        <p:spPr>
          <a:xfrm>
            <a:off x="1392950" y="4293096"/>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11" name="Pfeil nach rechts 10"/>
          <p:cNvSpPr/>
          <p:nvPr/>
        </p:nvSpPr>
        <p:spPr>
          <a:xfrm>
            <a:off x="1403648" y="4797152"/>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pic>
        <p:nvPicPr>
          <p:cNvPr id="9" name="Grafik 8"/>
          <p:cNvPicPr>
            <a:picLocks noChangeAspect="1"/>
          </p:cNvPicPr>
          <p:nvPr/>
        </p:nvPicPr>
        <p:blipFill>
          <a:blip r:embed="rId3"/>
          <a:stretch>
            <a:fillRect/>
          </a:stretch>
        </p:blipFill>
        <p:spPr>
          <a:xfrm>
            <a:off x="6553200" y="3544681"/>
            <a:ext cx="1525142" cy="489097"/>
          </a:xfrm>
          <a:prstGeom prst="rect">
            <a:avLst/>
          </a:prstGeom>
        </p:spPr>
      </p:pic>
      <p:sp>
        <p:nvSpPr>
          <p:cNvPr id="13" name="Rechteck 12"/>
          <p:cNvSpPr/>
          <p:nvPr/>
        </p:nvSpPr>
        <p:spPr>
          <a:xfrm flipV="1">
            <a:off x="4768560" y="5589239"/>
            <a:ext cx="883560" cy="316165"/>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4" name="Rechteck 13"/>
          <p:cNvSpPr/>
          <p:nvPr/>
        </p:nvSpPr>
        <p:spPr>
          <a:xfrm flipV="1">
            <a:off x="3767468" y="1844823"/>
            <a:ext cx="1884652" cy="1800200"/>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954695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a:stretch>
            <a:fillRect/>
          </a:stretch>
        </p:blipFill>
        <p:spPr>
          <a:xfrm>
            <a:off x="301608" y="1124744"/>
            <a:ext cx="7870792" cy="5562186"/>
          </a:xfrm>
          <a:prstGeom prst="rect">
            <a:avLst/>
          </a:prstGeom>
        </p:spPr>
      </p:pic>
      <p:sp>
        <p:nvSpPr>
          <p:cNvPr id="2" name="Titel 1"/>
          <p:cNvSpPr>
            <a:spLocks noGrp="1"/>
          </p:cNvSpPr>
          <p:nvPr>
            <p:ph type="title"/>
          </p:nvPr>
        </p:nvSpPr>
        <p:spPr/>
        <p:txBody>
          <a:bodyPr/>
          <a:lstStyle/>
          <a:p>
            <a:r>
              <a:rPr lang="en-US" dirty="0" smtClean="0">
                <a:solidFill>
                  <a:srgbClr val="00B0F0"/>
                </a:solidFill>
              </a:rPr>
              <a:t>V2.8 – Hints…</a:t>
            </a:r>
            <a:endParaRPr lang="en-US" dirty="0">
              <a:solidFill>
                <a:srgbClr val="00B0F0"/>
              </a:solidFill>
            </a:endParaRPr>
          </a:p>
        </p:txBody>
      </p:sp>
      <p:sp>
        <p:nvSpPr>
          <p:cNvPr id="18" name="Rechteck 17"/>
          <p:cNvSpPr/>
          <p:nvPr/>
        </p:nvSpPr>
        <p:spPr>
          <a:xfrm>
            <a:off x="157592" y="1853223"/>
            <a:ext cx="4198384" cy="3231961"/>
          </a:xfrm>
          <a:prstGeom prst="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How to get a list of all commands ??</a:t>
            </a:r>
          </a:p>
          <a:p>
            <a:endParaRPr lang="en-US" sz="1200" b="1" dirty="0"/>
          </a:p>
          <a:p>
            <a:endParaRPr lang="en-US" sz="1200" b="1" dirty="0" smtClean="0"/>
          </a:p>
          <a:p>
            <a:endParaRPr lang="en-US" sz="1200" b="1" dirty="0"/>
          </a:p>
          <a:p>
            <a:endParaRPr lang="en-US" sz="1200" b="1" dirty="0" smtClean="0"/>
          </a:p>
          <a:p>
            <a:endParaRPr lang="en-US" sz="1200" b="1" dirty="0"/>
          </a:p>
          <a:p>
            <a:endParaRPr lang="en-US" sz="1200" b="1" dirty="0" smtClean="0"/>
          </a:p>
          <a:p>
            <a:r>
              <a:rPr lang="en-US" sz="1200" dirty="0" smtClean="0"/>
              <a:t>Load a map using Defaults – see mark above</a:t>
            </a:r>
          </a:p>
          <a:p>
            <a:r>
              <a:rPr lang="en-US" sz="1200" dirty="0" smtClean="0"/>
              <a:t>Hit ‘Dump List’ – and Copy / Paste or Save As..</a:t>
            </a:r>
          </a:p>
          <a:p>
            <a:pPr marL="171450" indent="-171450">
              <a:buFont typeface="Wingdings" panose="05000000000000000000" pitchFamily="2" charset="2"/>
              <a:buChar char="à"/>
            </a:pPr>
            <a:endParaRPr lang="en-US" sz="1200" dirty="0" smtClean="0">
              <a:sym typeface="Wingdings" panose="05000000000000000000" pitchFamily="2" charset="2"/>
            </a:endParaRPr>
          </a:p>
          <a:p>
            <a:pPr marL="171450" indent="-171450">
              <a:buFont typeface="Wingdings" panose="05000000000000000000" pitchFamily="2" charset="2"/>
              <a:buChar char="à"/>
            </a:pPr>
            <a:r>
              <a:rPr lang="en-US" sz="1200" dirty="0" smtClean="0">
                <a:sym typeface="Wingdings" panose="05000000000000000000" pitchFamily="2" charset="2"/>
              </a:rPr>
              <a:t>Gets you the complete list of commands in use if you load that map.</a:t>
            </a:r>
          </a:p>
          <a:p>
            <a:pPr marL="171450" indent="-171450">
              <a:buFont typeface="Wingdings" panose="05000000000000000000" pitchFamily="2" charset="2"/>
              <a:buChar char="à"/>
            </a:pPr>
            <a:endParaRPr lang="en-US" sz="1200" dirty="0" smtClean="0">
              <a:sym typeface="Wingdings" panose="05000000000000000000" pitchFamily="2" charset="2"/>
            </a:endParaRPr>
          </a:p>
          <a:p>
            <a:pPr marL="171450" indent="-171450">
              <a:buFont typeface="Wingdings" panose="05000000000000000000" pitchFamily="2" charset="2"/>
              <a:buChar char="à"/>
            </a:pPr>
            <a:r>
              <a:rPr lang="en-US" sz="1200" dirty="0" smtClean="0">
                <a:sym typeface="Wingdings" panose="05000000000000000000" pitchFamily="2" charset="2"/>
              </a:rPr>
              <a:t>Clicking the Notepad icon top right copies the </a:t>
            </a:r>
            <a:r>
              <a:rPr lang="en-US" sz="1200" dirty="0" err="1" smtClean="0">
                <a:sym typeface="Wingdings" panose="05000000000000000000" pitchFamily="2" charset="2"/>
              </a:rPr>
              <a:t>pp_rebindkeys</a:t>
            </a:r>
            <a:r>
              <a:rPr lang="en-US" sz="1200" dirty="0" smtClean="0">
                <a:sym typeface="Wingdings" panose="05000000000000000000" pitchFamily="2" charset="2"/>
              </a:rPr>
              <a:t> command into the Clipboard – from there just Ctrl-V it into the AC console..</a:t>
            </a:r>
            <a:r>
              <a:rPr lang="en-US" sz="1200" dirty="0" smtClean="0"/>
              <a:t> </a:t>
            </a:r>
          </a:p>
          <a:p>
            <a:endParaRPr lang="en-US" sz="1200" dirty="0" smtClean="0"/>
          </a:p>
        </p:txBody>
      </p:sp>
      <p:sp>
        <p:nvSpPr>
          <p:cNvPr id="3" name="Foliennummernplatzhalter 2"/>
          <p:cNvSpPr>
            <a:spLocks noGrp="1"/>
          </p:cNvSpPr>
          <p:nvPr>
            <p:ph type="sldNum" sz="quarter" idx="12"/>
          </p:nvPr>
        </p:nvSpPr>
        <p:spPr/>
        <p:txBody>
          <a:bodyPr/>
          <a:lstStyle/>
          <a:p>
            <a:fld id="{6C6AE60A-B69C-4790-82F7-3882EDF23186}" type="slidenum">
              <a:rPr lang="de-DE" smtClean="0"/>
              <a:t>28</a:t>
            </a:fld>
            <a:endParaRPr lang="de-DE"/>
          </a:p>
        </p:txBody>
      </p:sp>
      <p:sp>
        <p:nvSpPr>
          <p:cNvPr id="13" name="Rechteck 12"/>
          <p:cNvSpPr/>
          <p:nvPr/>
        </p:nvSpPr>
        <p:spPr>
          <a:xfrm flipV="1">
            <a:off x="2536312" y="5094960"/>
            <a:ext cx="883560" cy="316165"/>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4" name="Rechteck 13"/>
          <p:cNvSpPr/>
          <p:nvPr/>
        </p:nvSpPr>
        <p:spPr>
          <a:xfrm flipV="1">
            <a:off x="6078381" y="1340768"/>
            <a:ext cx="504056" cy="459432"/>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pic>
        <p:nvPicPr>
          <p:cNvPr id="12" name="Grafik 11"/>
          <p:cNvPicPr>
            <a:picLocks noChangeAspect="1"/>
          </p:cNvPicPr>
          <p:nvPr/>
        </p:nvPicPr>
        <p:blipFill>
          <a:blip r:embed="rId3"/>
          <a:stretch>
            <a:fillRect/>
          </a:stretch>
        </p:blipFill>
        <p:spPr>
          <a:xfrm>
            <a:off x="683568" y="2245676"/>
            <a:ext cx="3347117" cy="830581"/>
          </a:xfrm>
          <a:prstGeom prst="rect">
            <a:avLst/>
          </a:prstGeom>
        </p:spPr>
      </p:pic>
      <p:sp>
        <p:nvSpPr>
          <p:cNvPr id="15" name="Pfeil nach rechts 14"/>
          <p:cNvSpPr/>
          <p:nvPr/>
        </p:nvSpPr>
        <p:spPr>
          <a:xfrm>
            <a:off x="2344211" y="219026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16" name="Rechteck 15"/>
          <p:cNvSpPr/>
          <p:nvPr/>
        </p:nvSpPr>
        <p:spPr>
          <a:xfrm flipV="1">
            <a:off x="4348120" y="1786244"/>
            <a:ext cx="3680265" cy="3226932"/>
          </a:xfrm>
          <a:prstGeom prst="rect">
            <a:avLst/>
          </a:prstGeom>
          <a:noFill/>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7" name="Pfeil nach rechts 16"/>
          <p:cNvSpPr/>
          <p:nvPr/>
        </p:nvSpPr>
        <p:spPr>
          <a:xfrm flipH="1">
            <a:off x="6732240" y="135258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Tree>
    <p:extLst>
      <p:ext uri="{BB962C8B-B14F-4D97-AF65-F5344CB8AC3E}">
        <p14:creationId xmlns:p14="http://schemas.microsoft.com/office/powerpoint/2010/main" val="194999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1152493"/>
            <a:ext cx="6408712" cy="5536697"/>
          </a:xfrm>
          <a:prstGeom prst="rect">
            <a:avLst/>
          </a:prstGeom>
        </p:spPr>
      </p:pic>
      <p:sp>
        <p:nvSpPr>
          <p:cNvPr id="2" name="Titel 1"/>
          <p:cNvSpPr>
            <a:spLocks noGrp="1"/>
          </p:cNvSpPr>
          <p:nvPr>
            <p:ph type="title"/>
          </p:nvPr>
        </p:nvSpPr>
        <p:spPr/>
        <p:txBody>
          <a:bodyPr/>
          <a:lstStyle/>
          <a:p>
            <a:r>
              <a:rPr lang="en-US" dirty="0" smtClean="0">
                <a:solidFill>
                  <a:srgbClr val="FF0000"/>
                </a:solidFill>
              </a:rPr>
              <a:t>V2.10 – Features - 1</a:t>
            </a:r>
            <a:endParaRPr lang="en-US" dirty="0">
              <a:solidFill>
                <a:srgbClr val="FF0000"/>
              </a:solidFill>
            </a:endParaRPr>
          </a:p>
        </p:txBody>
      </p:sp>
      <p:sp>
        <p:nvSpPr>
          <p:cNvPr id="7" name="Rechteck 6"/>
          <p:cNvSpPr/>
          <p:nvPr/>
        </p:nvSpPr>
        <p:spPr>
          <a:xfrm flipV="1">
            <a:off x="1583668" y="2643915"/>
            <a:ext cx="1836204" cy="443092"/>
          </a:xfrm>
          <a:prstGeom prst="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0" name="Pfeil nach rechts 9"/>
          <p:cNvSpPr/>
          <p:nvPr/>
        </p:nvSpPr>
        <p:spPr>
          <a:xfrm>
            <a:off x="1223628" y="2689932"/>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6" name="Foliennummernplatzhalter 5"/>
          <p:cNvSpPr>
            <a:spLocks noGrp="1"/>
          </p:cNvSpPr>
          <p:nvPr>
            <p:ph type="sldNum" sz="quarter" idx="12"/>
          </p:nvPr>
        </p:nvSpPr>
        <p:spPr/>
        <p:txBody>
          <a:bodyPr/>
          <a:lstStyle/>
          <a:p>
            <a:fld id="{6C6AE60A-B69C-4790-82F7-3882EDF23186}" type="slidenum">
              <a:rPr lang="de-DE" smtClean="0"/>
              <a:t>29</a:t>
            </a:fld>
            <a:endParaRPr lang="de-DE"/>
          </a:p>
        </p:txBody>
      </p:sp>
      <p:sp>
        <p:nvSpPr>
          <p:cNvPr id="12" name="Rechteck 11"/>
          <p:cNvSpPr/>
          <p:nvPr/>
        </p:nvSpPr>
        <p:spPr>
          <a:xfrm>
            <a:off x="3635896" y="1428640"/>
            <a:ext cx="5112568" cy="4016584"/>
          </a:xfrm>
          <a:prstGeom prst="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 Add sub-actions to an action</a:t>
            </a:r>
          </a:p>
          <a:p>
            <a:endParaRPr lang="en-US" sz="1200" dirty="0" smtClean="0"/>
          </a:p>
          <a:p>
            <a:r>
              <a:rPr lang="en-US" sz="1200" b="1" i="1" dirty="0" smtClean="0">
                <a:solidFill>
                  <a:srgbClr val="FF0000"/>
                </a:solidFill>
              </a:rPr>
              <a:t>With AC 1.0 one cannot longer bind cross device i.e. you can only assign joystick command to joystick actions – and not to keyboard actions etc.</a:t>
            </a:r>
          </a:p>
          <a:p>
            <a:endParaRPr lang="en-US" sz="1200" dirty="0" smtClean="0"/>
          </a:p>
          <a:p>
            <a:r>
              <a:rPr lang="en-US" sz="1200" dirty="0" smtClean="0"/>
              <a:t>To get a second command assigned to an action one has to use ‘</a:t>
            </a:r>
            <a:r>
              <a:rPr lang="en-US" sz="1200" dirty="0" err="1" smtClean="0"/>
              <a:t>addbind</a:t>
            </a:r>
            <a:r>
              <a:rPr lang="en-US" sz="1200" dirty="0" smtClean="0"/>
              <a:t>’ in XML and with </a:t>
            </a:r>
            <a:r>
              <a:rPr lang="en-US" sz="1200" dirty="0" err="1" smtClean="0"/>
              <a:t>SCJMapper</a:t>
            </a:r>
            <a:r>
              <a:rPr lang="en-US" sz="1200" dirty="0" smtClean="0"/>
              <a:t> this works through sub-actions.</a:t>
            </a:r>
          </a:p>
          <a:p>
            <a:endParaRPr lang="en-US" sz="1200" dirty="0"/>
          </a:p>
          <a:p>
            <a:r>
              <a:rPr lang="en-US" sz="1200" dirty="0" err="1" smtClean="0"/>
              <a:t>Rightclick</a:t>
            </a:r>
            <a:r>
              <a:rPr lang="en-US" sz="1200" dirty="0" smtClean="0"/>
              <a:t> </a:t>
            </a:r>
            <a:r>
              <a:rPr lang="en-US" sz="1200" dirty="0"/>
              <a:t>– here it is </a:t>
            </a:r>
            <a:r>
              <a:rPr lang="en-US" sz="1200" dirty="0" err="1" smtClean="0"/>
              <a:t>v_throttle_abs</a:t>
            </a:r>
            <a:r>
              <a:rPr lang="en-US" sz="1200" dirty="0" smtClean="0"/>
              <a:t> - to </a:t>
            </a:r>
            <a:r>
              <a:rPr lang="en-US" sz="1200" dirty="0" smtClean="0"/>
              <a:t>get </a:t>
            </a:r>
            <a:endParaRPr lang="en-US" sz="1200" dirty="0" smtClean="0"/>
          </a:p>
          <a:p>
            <a:r>
              <a:rPr lang="en-US" sz="1200" dirty="0" smtClean="0"/>
              <a:t>the </a:t>
            </a:r>
            <a:r>
              <a:rPr lang="en-US" sz="1200" dirty="0" smtClean="0"/>
              <a:t>‘Add Mapping’ menu and click it </a:t>
            </a:r>
          </a:p>
          <a:p>
            <a:r>
              <a:rPr lang="en-US" sz="1200" dirty="0" smtClean="0"/>
              <a:t>You get a new UNDEF sub-action.</a:t>
            </a:r>
          </a:p>
          <a:p>
            <a:endParaRPr lang="en-US" sz="1200" dirty="0"/>
          </a:p>
          <a:p>
            <a:r>
              <a:rPr lang="en-US" sz="1200" dirty="0" smtClean="0"/>
              <a:t>You can now </a:t>
            </a:r>
            <a:r>
              <a:rPr lang="en-US" sz="1200" dirty="0" smtClean="0"/>
              <a:t>assign </a:t>
            </a:r>
            <a:r>
              <a:rPr lang="en-US" sz="1200" dirty="0" smtClean="0"/>
              <a:t>a command to this one</a:t>
            </a:r>
          </a:p>
          <a:p>
            <a:endParaRPr lang="en-US" sz="1200" dirty="0"/>
          </a:p>
          <a:p>
            <a:r>
              <a:rPr lang="en-US" sz="1200" dirty="0" smtClean="0"/>
              <a:t>Right </a:t>
            </a:r>
            <a:r>
              <a:rPr lang="en-US" sz="1200" dirty="0" smtClean="0"/>
              <a:t>click such a sub-action gets you a “Delete Mapping” menu which allows to delete such sub-action if no longer needed.</a:t>
            </a:r>
          </a:p>
          <a:p>
            <a:endParaRPr lang="en-US" sz="1200" dirty="0" smtClean="0"/>
          </a:p>
          <a:p>
            <a:r>
              <a:rPr lang="en-US" sz="1200" dirty="0" smtClean="0"/>
              <a:t>You will also find Assign, Blend, Clear as context menu if those commands are available</a:t>
            </a:r>
            <a:endParaRPr lang="en-US" sz="1200" dirty="0" smtClean="0"/>
          </a:p>
          <a:p>
            <a:endParaRPr lang="en-US" sz="1200" dirty="0" smtClean="0"/>
          </a:p>
          <a:p>
            <a:r>
              <a:rPr lang="en-US" sz="1200" dirty="0" smtClean="0"/>
              <a:t>NOTE: </a:t>
            </a:r>
            <a:r>
              <a:rPr lang="en-US" sz="1200" dirty="0" err="1" smtClean="0"/>
              <a:t>Rightclick</a:t>
            </a:r>
            <a:r>
              <a:rPr lang="en-US" sz="1200" dirty="0" smtClean="0"/>
              <a:t> </a:t>
            </a:r>
            <a:r>
              <a:rPr lang="en-US" sz="1200" dirty="0" smtClean="0"/>
              <a:t>selects the item as current one</a:t>
            </a:r>
            <a:endParaRPr lang="en-US" sz="1200" dirty="0" smtClean="0"/>
          </a:p>
          <a:p>
            <a:endParaRPr lang="en-US" sz="1200" dirty="0" smtClean="0"/>
          </a:p>
        </p:txBody>
      </p:sp>
      <p:pic>
        <p:nvPicPr>
          <p:cNvPr id="8" name="Grafik 7"/>
          <p:cNvPicPr>
            <a:picLocks noChangeAspect="1"/>
          </p:cNvPicPr>
          <p:nvPr/>
        </p:nvPicPr>
        <p:blipFill>
          <a:blip r:embed="rId4"/>
          <a:stretch>
            <a:fillRect/>
          </a:stretch>
        </p:blipFill>
        <p:spPr>
          <a:xfrm>
            <a:off x="7066012" y="3009402"/>
            <a:ext cx="1636712" cy="639035"/>
          </a:xfrm>
          <a:prstGeom prst="rect">
            <a:avLst/>
          </a:prstGeom>
        </p:spPr>
      </p:pic>
      <p:sp>
        <p:nvSpPr>
          <p:cNvPr id="13" name="Rechteck 12"/>
          <p:cNvSpPr/>
          <p:nvPr/>
        </p:nvSpPr>
        <p:spPr>
          <a:xfrm flipV="1">
            <a:off x="1583668" y="4005582"/>
            <a:ext cx="1836204" cy="575546"/>
          </a:xfrm>
          <a:prstGeom prst="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1462787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1469506" y="1118716"/>
            <a:ext cx="6409040" cy="5570474"/>
          </a:xfrm>
          <a:prstGeom prst="rect">
            <a:avLst/>
          </a:prstGeom>
        </p:spPr>
      </p:pic>
      <p:sp>
        <p:nvSpPr>
          <p:cNvPr id="2" name="Titel 1"/>
          <p:cNvSpPr>
            <a:spLocks noGrp="1"/>
          </p:cNvSpPr>
          <p:nvPr>
            <p:ph type="title"/>
          </p:nvPr>
        </p:nvSpPr>
        <p:spPr/>
        <p:txBody>
          <a:bodyPr/>
          <a:lstStyle/>
          <a:p>
            <a:r>
              <a:rPr lang="en-US" dirty="0" smtClean="0">
                <a:solidFill>
                  <a:srgbClr val="FF0000"/>
                </a:solidFill>
              </a:rPr>
              <a:t>V2.10 – Features - 2</a:t>
            </a:r>
            <a:endParaRPr lang="en-US" dirty="0">
              <a:solidFill>
                <a:srgbClr val="FF0000"/>
              </a:solidFill>
            </a:endParaRPr>
          </a:p>
        </p:txBody>
      </p:sp>
      <p:sp>
        <p:nvSpPr>
          <p:cNvPr id="10" name="Pfeil nach rechts 9"/>
          <p:cNvSpPr/>
          <p:nvPr/>
        </p:nvSpPr>
        <p:spPr>
          <a:xfrm>
            <a:off x="714401" y="6213845"/>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6" name="Foliennummernplatzhalter 5"/>
          <p:cNvSpPr>
            <a:spLocks noGrp="1"/>
          </p:cNvSpPr>
          <p:nvPr>
            <p:ph type="sldNum" sz="quarter" idx="12"/>
          </p:nvPr>
        </p:nvSpPr>
        <p:spPr/>
        <p:txBody>
          <a:bodyPr/>
          <a:lstStyle/>
          <a:p>
            <a:fld id="{6C6AE60A-B69C-4790-82F7-3882EDF23186}" type="slidenum">
              <a:rPr lang="de-DE" smtClean="0"/>
              <a:t>30</a:t>
            </a:fld>
            <a:endParaRPr lang="de-DE"/>
          </a:p>
        </p:txBody>
      </p:sp>
      <p:sp>
        <p:nvSpPr>
          <p:cNvPr id="12" name="Rechteck 11"/>
          <p:cNvSpPr/>
          <p:nvPr/>
        </p:nvSpPr>
        <p:spPr>
          <a:xfrm>
            <a:off x="101682" y="2168860"/>
            <a:ext cx="5328592" cy="2808312"/>
          </a:xfrm>
          <a:prstGeom prst="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 Get the most recent Controller Mapping</a:t>
            </a:r>
          </a:p>
          <a:p>
            <a:endParaRPr lang="en-US" sz="1200" dirty="0" smtClean="0"/>
          </a:p>
          <a:p>
            <a:r>
              <a:rPr lang="en-US" sz="1200" dirty="0" smtClean="0"/>
              <a:t>To get the most recent controller mapping used by AC – click “Dump Log”</a:t>
            </a:r>
          </a:p>
          <a:p>
            <a:endParaRPr lang="en-US" sz="1200" dirty="0"/>
          </a:p>
          <a:p>
            <a:r>
              <a:rPr lang="en-US" sz="1200" dirty="0" smtClean="0"/>
              <a:t>It will read from the game log file and extract as shown to the right.</a:t>
            </a:r>
          </a:p>
          <a:p>
            <a:endParaRPr lang="en-US" sz="1200" dirty="0"/>
          </a:p>
          <a:p>
            <a:r>
              <a:rPr lang="en-US" sz="1200" dirty="0" smtClean="0"/>
              <a:t>Here it means that the device </a:t>
            </a:r>
          </a:p>
          <a:p>
            <a:r>
              <a:rPr lang="en-US" sz="1200" dirty="0" smtClean="0"/>
              <a:t>‘</a:t>
            </a:r>
            <a:r>
              <a:rPr lang="en-US" sz="1200" dirty="0" err="1" smtClean="0"/>
              <a:t>vJoy</a:t>
            </a:r>
            <a:r>
              <a:rPr lang="en-US" sz="1200" dirty="0"/>
              <a:t> </a:t>
            </a:r>
            <a:r>
              <a:rPr lang="en-US" sz="1200" dirty="0" smtClean="0"/>
              <a:t>Device’ is joystick1 aka  js1  - that is the green one above</a:t>
            </a:r>
          </a:p>
          <a:p>
            <a:r>
              <a:rPr lang="en-US" sz="1200" dirty="0"/>
              <a:t>‘Saitek X65F …’ is joystick2 aka </a:t>
            </a:r>
            <a:r>
              <a:rPr lang="en-US" sz="1200" dirty="0" smtClean="0"/>
              <a:t>js2</a:t>
            </a:r>
          </a:p>
          <a:p>
            <a:r>
              <a:rPr lang="en-US" sz="1200" dirty="0" smtClean="0"/>
              <a:t>‘</a:t>
            </a:r>
            <a:r>
              <a:rPr lang="en-US" sz="1200" dirty="0"/>
              <a:t>Saitek </a:t>
            </a:r>
            <a:r>
              <a:rPr lang="en-US" sz="1200" dirty="0" smtClean="0"/>
              <a:t>Pro </a:t>
            </a:r>
            <a:r>
              <a:rPr lang="en-US" sz="1200" dirty="0"/>
              <a:t>…’ is </a:t>
            </a:r>
            <a:r>
              <a:rPr lang="en-US" sz="1200" dirty="0" smtClean="0"/>
              <a:t>joystick3 </a:t>
            </a:r>
            <a:r>
              <a:rPr lang="en-US" sz="1200" dirty="0"/>
              <a:t>aka </a:t>
            </a:r>
            <a:r>
              <a:rPr lang="en-US" sz="1200" dirty="0" smtClean="0"/>
              <a:t>js3</a:t>
            </a:r>
            <a:endParaRPr lang="en-US" sz="1200" dirty="0"/>
          </a:p>
          <a:p>
            <a:endParaRPr lang="en-US" sz="1200" dirty="0" smtClean="0"/>
          </a:p>
          <a:p>
            <a:r>
              <a:rPr lang="en-US" sz="1200" dirty="0" smtClean="0"/>
              <a:t>Now use </a:t>
            </a:r>
            <a:r>
              <a:rPr lang="en-US" sz="1200" dirty="0" err="1" smtClean="0"/>
              <a:t>Js</a:t>
            </a:r>
            <a:r>
              <a:rPr lang="en-US" sz="1200" dirty="0" smtClean="0"/>
              <a:t> Reassign to </a:t>
            </a:r>
            <a:br>
              <a:rPr lang="en-US" sz="1200" dirty="0" smtClean="0"/>
            </a:br>
            <a:r>
              <a:rPr lang="en-US" sz="1200" dirty="0"/>
              <a:t>g</a:t>
            </a:r>
            <a:r>
              <a:rPr lang="en-US" sz="1200" dirty="0" smtClean="0"/>
              <a:t>et them aligned with AC</a:t>
            </a:r>
          </a:p>
        </p:txBody>
      </p:sp>
      <p:sp>
        <p:nvSpPr>
          <p:cNvPr id="13" name="Rechteck 12"/>
          <p:cNvSpPr/>
          <p:nvPr/>
        </p:nvSpPr>
        <p:spPr>
          <a:xfrm flipV="1">
            <a:off x="3653898" y="5301208"/>
            <a:ext cx="990110" cy="288032"/>
          </a:xfrm>
          <a:prstGeom prst="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14" name="Rechteck 13"/>
          <p:cNvSpPr/>
          <p:nvPr/>
        </p:nvSpPr>
        <p:spPr>
          <a:xfrm flipV="1">
            <a:off x="5508104" y="1700808"/>
            <a:ext cx="2448272" cy="936104"/>
          </a:xfrm>
          <a:prstGeom prst="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pic>
        <p:nvPicPr>
          <p:cNvPr id="9" name="Grafik 8"/>
          <p:cNvPicPr>
            <a:picLocks noChangeAspect="1"/>
          </p:cNvPicPr>
          <p:nvPr/>
        </p:nvPicPr>
        <p:blipFill>
          <a:blip r:embed="rId4"/>
          <a:stretch>
            <a:fillRect/>
          </a:stretch>
        </p:blipFill>
        <p:spPr>
          <a:xfrm>
            <a:off x="2195736" y="4096624"/>
            <a:ext cx="3168352" cy="782545"/>
          </a:xfrm>
          <a:prstGeom prst="rect">
            <a:avLst/>
          </a:prstGeom>
        </p:spPr>
      </p:pic>
    </p:spTree>
    <p:extLst>
      <p:ext uri="{BB962C8B-B14F-4D97-AF65-F5344CB8AC3E}">
        <p14:creationId xmlns:p14="http://schemas.microsoft.com/office/powerpoint/2010/main" val="85253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1475657" y="1119001"/>
            <a:ext cx="6408712" cy="5570189"/>
          </a:xfrm>
          <a:prstGeom prst="rect">
            <a:avLst/>
          </a:prstGeom>
        </p:spPr>
      </p:pic>
      <p:sp>
        <p:nvSpPr>
          <p:cNvPr id="2" name="Titel 1"/>
          <p:cNvSpPr>
            <a:spLocks noGrp="1"/>
          </p:cNvSpPr>
          <p:nvPr>
            <p:ph type="title"/>
          </p:nvPr>
        </p:nvSpPr>
        <p:spPr/>
        <p:txBody>
          <a:bodyPr/>
          <a:lstStyle/>
          <a:p>
            <a:r>
              <a:rPr lang="en-US" dirty="0" smtClean="0">
                <a:solidFill>
                  <a:srgbClr val="FF0000"/>
                </a:solidFill>
              </a:rPr>
              <a:t>V2.10 – Features - 3</a:t>
            </a:r>
            <a:endParaRPr lang="en-US" dirty="0">
              <a:solidFill>
                <a:srgbClr val="FF0000"/>
              </a:solidFill>
            </a:endParaRPr>
          </a:p>
        </p:txBody>
      </p:sp>
      <p:sp>
        <p:nvSpPr>
          <p:cNvPr id="6" name="Foliennummernplatzhalter 5"/>
          <p:cNvSpPr>
            <a:spLocks noGrp="1"/>
          </p:cNvSpPr>
          <p:nvPr>
            <p:ph type="sldNum" sz="quarter" idx="12"/>
          </p:nvPr>
        </p:nvSpPr>
        <p:spPr/>
        <p:txBody>
          <a:bodyPr/>
          <a:lstStyle/>
          <a:p>
            <a:fld id="{6C6AE60A-B69C-4790-82F7-3882EDF23186}" type="slidenum">
              <a:rPr lang="de-DE" smtClean="0"/>
              <a:t>31</a:t>
            </a:fld>
            <a:endParaRPr lang="de-DE"/>
          </a:p>
        </p:txBody>
      </p:sp>
      <p:sp>
        <p:nvSpPr>
          <p:cNvPr id="12" name="Rechteck 11"/>
          <p:cNvSpPr/>
          <p:nvPr/>
        </p:nvSpPr>
        <p:spPr>
          <a:xfrm>
            <a:off x="181608" y="1268760"/>
            <a:ext cx="5112568" cy="3800560"/>
          </a:xfrm>
          <a:prstGeom prst="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t" anchorCtr="0"/>
          <a:lstStyle/>
          <a:p>
            <a:r>
              <a:rPr lang="en-US" sz="1200" b="1" dirty="0" smtClean="0"/>
              <a:t>New possibility – Invert commands</a:t>
            </a:r>
          </a:p>
          <a:p>
            <a:endParaRPr lang="en-US" sz="1200" dirty="0" smtClean="0"/>
          </a:p>
          <a:p>
            <a:r>
              <a:rPr lang="en-US" sz="1200" b="1" i="1" dirty="0" smtClean="0">
                <a:solidFill>
                  <a:srgbClr val="FF0000"/>
                </a:solidFill>
              </a:rPr>
              <a:t>With AC 1.0 one cannot longer Invert each command individually but one can only use the options XML for this purpose.</a:t>
            </a:r>
          </a:p>
          <a:p>
            <a:endParaRPr lang="en-US" sz="1200" b="1" i="1" dirty="0" smtClean="0"/>
          </a:p>
          <a:p>
            <a:r>
              <a:rPr lang="en-US" sz="1200" dirty="0" smtClean="0"/>
              <a:t>Just check the desired Inversion and then Dump XML</a:t>
            </a:r>
          </a:p>
          <a:p>
            <a:r>
              <a:rPr lang="en-US" sz="1200" dirty="0" smtClean="0"/>
              <a:t>This will create an entry similar to the one below </a:t>
            </a:r>
          </a:p>
          <a:p>
            <a:endParaRPr lang="en-US" sz="1200" dirty="0"/>
          </a:p>
          <a:p>
            <a:endParaRPr lang="en-US" sz="1200" dirty="0" smtClean="0"/>
          </a:p>
          <a:p>
            <a:endParaRPr lang="en-US" sz="1200" dirty="0"/>
          </a:p>
          <a:p>
            <a:endParaRPr lang="en-US" sz="1200" dirty="0" smtClean="0"/>
          </a:p>
          <a:p>
            <a:endParaRPr lang="en-US" sz="1200" dirty="0"/>
          </a:p>
          <a:p>
            <a:r>
              <a:rPr lang="en-US" sz="1200" dirty="0" smtClean="0"/>
              <a:t>Note: When I tried – all worked but the throttle one did not</a:t>
            </a:r>
            <a:br>
              <a:rPr lang="en-US" sz="1200" dirty="0" smtClean="0"/>
            </a:br>
            <a:r>
              <a:rPr lang="en-US" sz="1200" dirty="0" smtClean="0"/>
              <a:t>… (may be an AC1.0 issue)</a:t>
            </a:r>
          </a:p>
          <a:p>
            <a:endParaRPr lang="en-US" sz="1200" dirty="0" smtClean="0"/>
          </a:p>
          <a:p>
            <a:endParaRPr lang="en-US" sz="1200" dirty="0" smtClean="0"/>
          </a:p>
        </p:txBody>
      </p:sp>
      <p:sp>
        <p:nvSpPr>
          <p:cNvPr id="13" name="Rechteck 12"/>
          <p:cNvSpPr/>
          <p:nvPr/>
        </p:nvSpPr>
        <p:spPr>
          <a:xfrm flipV="1">
            <a:off x="5508103" y="4941168"/>
            <a:ext cx="2376265" cy="1008112"/>
          </a:xfrm>
          <a:prstGeom prst="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pic>
        <p:nvPicPr>
          <p:cNvPr id="9" name="Grafik 8"/>
          <p:cNvPicPr>
            <a:picLocks noChangeAspect="1"/>
          </p:cNvPicPr>
          <p:nvPr/>
        </p:nvPicPr>
        <p:blipFill>
          <a:blip r:embed="rId4"/>
          <a:stretch>
            <a:fillRect/>
          </a:stretch>
        </p:blipFill>
        <p:spPr>
          <a:xfrm>
            <a:off x="539552" y="2636912"/>
            <a:ext cx="2664296" cy="649628"/>
          </a:xfrm>
          <a:prstGeom prst="rect">
            <a:avLst/>
          </a:prstGeom>
        </p:spPr>
      </p:pic>
    </p:spTree>
    <p:extLst>
      <p:ext uri="{BB962C8B-B14F-4D97-AF65-F5344CB8AC3E}">
        <p14:creationId xmlns:p14="http://schemas.microsoft.com/office/powerpoint/2010/main" val="1157330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7544" y="153978"/>
            <a:ext cx="8229600" cy="346050"/>
          </a:xfrm>
        </p:spPr>
        <p:txBody>
          <a:bodyPr>
            <a:noAutofit/>
          </a:bodyPr>
          <a:lstStyle/>
          <a:p>
            <a:pPr algn="l"/>
            <a:r>
              <a:rPr lang="en-US" sz="2400" dirty="0" err="1" smtClean="0"/>
              <a:t>SCJMapper</a:t>
            </a:r>
            <a:r>
              <a:rPr lang="en-US" sz="2400" dirty="0" smtClean="0"/>
              <a:t> V 2 – Common Workflows</a:t>
            </a:r>
            <a:endParaRPr lang="en-US" sz="2400" dirty="0"/>
          </a:p>
        </p:txBody>
      </p:sp>
      <p:sp>
        <p:nvSpPr>
          <p:cNvPr id="6" name="Rechteck 5"/>
          <p:cNvSpPr/>
          <p:nvPr/>
        </p:nvSpPr>
        <p:spPr>
          <a:xfrm>
            <a:off x="311624" y="3284984"/>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CIG Defaults</a:t>
            </a:r>
            <a:endParaRPr lang="en-US" sz="900" dirty="0"/>
          </a:p>
        </p:txBody>
      </p:sp>
      <p:sp>
        <p:nvSpPr>
          <p:cNvPr id="7" name="Rechteck 6"/>
          <p:cNvSpPr/>
          <p:nvPr/>
        </p:nvSpPr>
        <p:spPr>
          <a:xfrm>
            <a:off x="311624" y="4149080"/>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Existing CIG map</a:t>
            </a:r>
            <a:endParaRPr lang="en-US" sz="900" dirty="0"/>
          </a:p>
        </p:txBody>
      </p:sp>
      <p:sp>
        <p:nvSpPr>
          <p:cNvPr id="8" name="Rechteck 7"/>
          <p:cNvSpPr/>
          <p:nvPr/>
        </p:nvSpPr>
        <p:spPr>
          <a:xfrm>
            <a:off x="331876" y="1623147"/>
            <a:ext cx="129614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900" dirty="0" smtClean="0"/>
              <a:t>Start from ..</a:t>
            </a:r>
            <a:endParaRPr lang="en-US" sz="900" dirty="0"/>
          </a:p>
        </p:txBody>
      </p:sp>
      <p:sp>
        <p:nvSpPr>
          <p:cNvPr id="9" name="Rechteck 8"/>
          <p:cNvSpPr/>
          <p:nvPr/>
        </p:nvSpPr>
        <p:spPr>
          <a:xfrm>
            <a:off x="311624" y="5013176"/>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Existing _my_ map</a:t>
            </a:r>
            <a:endParaRPr lang="en-US" sz="900" dirty="0"/>
          </a:p>
        </p:txBody>
      </p:sp>
      <p:sp>
        <p:nvSpPr>
          <p:cNvPr id="10" name="Rechteck 9"/>
          <p:cNvSpPr/>
          <p:nvPr/>
        </p:nvSpPr>
        <p:spPr>
          <a:xfrm>
            <a:off x="311624" y="5877272"/>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Existing _other_ map</a:t>
            </a:r>
            <a:endParaRPr lang="en-US" sz="900" dirty="0"/>
          </a:p>
        </p:txBody>
      </p:sp>
      <p:sp>
        <p:nvSpPr>
          <p:cNvPr id="11" name="Rechteck 10"/>
          <p:cNvSpPr/>
          <p:nvPr/>
        </p:nvSpPr>
        <p:spPr>
          <a:xfrm>
            <a:off x="1823792" y="3284984"/>
            <a:ext cx="1296144" cy="432048"/>
          </a:xfrm>
          <a:prstGeom prst="rect">
            <a:avLst/>
          </a:prstGeom>
          <a:solidFill>
            <a:srgbClr val="D0B75C"/>
          </a:solidFill>
          <a:ln>
            <a:solidFill>
              <a:srgbClr val="5D381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dirty="0" smtClean="0">
                <a:solidFill>
                  <a:schemeClr val="tx1"/>
                </a:solidFill>
              </a:rPr>
              <a:t>Reset defaults !</a:t>
            </a:r>
            <a:endParaRPr lang="en-US" sz="900" dirty="0">
              <a:solidFill>
                <a:schemeClr val="tx1"/>
              </a:solidFill>
            </a:endParaRPr>
          </a:p>
        </p:txBody>
      </p:sp>
      <p:sp>
        <p:nvSpPr>
          <p:cNvPr id="12" name="Rechteck 11"/>
          <p:cNvSpPr/>
          <p:nvPr/>
        </p:nvSpPr>
        <p:spPr>
          <a:xfrm>
            <a:off x="1823792" y="4149080"/>
            <a:ext cx="1296144"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smtClean="0"/>
              <a:t>Chose CIG map</a:t>
            </a:r>
          </a:p>
          <a:p>
            <a:pPr algn="ctr"/>
            <a:r>
              <a:rPr lang="en-US" sz="900" dirty="0" smtClean="0"/>
              <a:t>Defaults, Load and Grab</a:t>
            </a:r>
            <a:endParaRPr lang="en-US" sz="900" dirty="0"/>
          </a:p>
        </p:txBody>
      </p:sp>
      <p:sp>
        <p:nvSpPr>
          <p:cNvPr id="13" name="Rechteck 12"/>
          <p:cNvSpPr/>
          <p:nvPr/>
        </p:nvSpPr>
        <p:spPr>
          <a:xfrm>
            <a:off x="1823792" y="5013176"/>
            <a:ext cx="1296144"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smtClean="0"/>
              <a:t>Chose _my_ map</a:t>
            </a:r>
          </a:p>
          <a:p>
            <a:pPr algn="ctr"/>
            <a:r>
              <a:rPr lang="en-US" sz="900" dirty="0" smtClean="0"/>
              <a:t>Reset, Load and Grab !</a:t>
            </a:r>
            <a:endParaRPr lang="en-US" sz="900" dirty="0"/>
          </a:p>
        </p:txBody>
      </p:sp>
      <p:sp>
        <p:nvSpPr>
          <p:cNvPr id="15" name="Rechteck 14"/>
          <p:cNvSpPr/>
          <p:nvPr/>
        </p:nvSpPr>
        <p:spPr>
          <a:xfrm>
            <a:off x="3335960" y="5877272"/>
            <a:ext cx="1296144"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_my_ map</a:t>
            </a:r>
          </a:p>
          <a:p>
            <a:pPr algn="ctr"/>
            <a:r>
              <a:rPr lang="en-US" sz="900" dirty="0" smtClean="0"/>
              <a:t>Dump and Save</a:t>
            </a:r>
            <a:endParaRPr lang="en-US" sz="900" dirty="0"/>
          </a:p>
        </p:txBody>
      </p:sp>
      <p:sp>
        <p:nvSpPr>
          <p:cNvPr id="18" name="Rechteck 17"/>
          <p:cNvSpPr/>
          <p:nvPr/>
        </p:nvSpPr>
        <p:spPr>
          <a:xfrm>
            <a:off x="311624" y="2420888"/>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900" dirty="0" smtClean="0"/>
              <a:t>Empty</a:t>
            </a:r>
            <a:endParaRPr lang="en-US" sz="900" dirty="0"/>
          </a:p>
        </p:txBody>
      </p:sp>
      <p:sp>
        <p:nvSpPr>
          <p:cNvPr id="19" name="Rechteck 18"/>
          <p:cNvSpPr/>
          <p:nvPr/>
        </p:nvSpPr>
        <p:spPr>
          <a:xfrm>
            <a:off x="1823792" y="2420888"/>
            <a:ext cx="1296144" cy="432048"/>
          </a:xfrm>
          <a:prstGeom prst="rect">
            <a:avLst/>
          </a:prstGeom>
          <a:solidFill>
            <a:srgbClr val="D0B75C"/>
          </a:solidFill>
          <a:ln>
            <a:solidFill>
              <a:srgbClr val="5D381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dirty="0" smtClean="0">
                <a:solidFill>
                  <a:schemeClr val="tx1"/>
                </a:solidFill>
              </a:rPr>
              <a:t>Reset empty !</a:t>
            </a:r>
            <a:endParaRPr lang="en-US" sz="900" dirty="0">
              <a:solidFill>
                <a:schemeClr val="tx1"/>
              </a:solidFill>
            </a:endParaRPr>
          </a:p>
        </p:txBody>
      </p:sp>
      <p:sp>
        <p:nvSpPr>
          <p:cNvPr id="21" name="Rechteck 20"/>
          <p:cNvSpPr/>
          <p:nvPr/>
        </p:nvSpPr>
        <p:spPr>
          <a:xfrm>
            <a:off x="5076056" y="4149080"/>
            <a:ext cx="1296144" cy="43204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dirty="0" smtClean="0"/>
              <a:t>Assign </a:t>
            </a:r>
            <a:r>
              <a:rPr lang="en-US" sz="900" dirty="0" err="1" smtClean="0"/>
              <a:t>Ctrls</a:t>
            </a:r>
            <a:endParaRPr lang="en-US" sz="900" dirty="0"/>
          </a:p>
        </p:txBody>
      </p:sp>
      <p:sp>
        <p:nvSpPr>
          <p:cNvPr id="22" name="Rechteck 21"/>
          <p:cNvSpPr/>
          <p:nvPr/>
        </p:nvSpPr>
        <p:spPr>
          <a:xfrm>
            <a:off x="6588224" y="4149080"/>
            <a:ext cx="1296144"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Dump and Save</a:t>
            </a:r>
            <a:endParaRPr lang="en-US" sz="900" dirty="0"/>
          </a:p>
        </p:txBody>
      </p:sp>
      <p:sp>
        <p:nvSpPr>
          <p:cNvPr id="23" name="Nach oben gekrümmter Pfeil 22"/>
          <p:cNvSpPr/>
          <p:nvPr/>
        </p:nvSpPr>
        <p:spPr>
          <a:xfrm>
            <a:off x="5880048" y="4653136"/>
            <a:ext cx="1356248" cy="36004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CH" sz="1600">
              <a:solidFill>
                <a:schemeClr val="tx1"/>
              </a:solidFill>
            </a:endParaRPr>
          </a:p>
        </p:txBody>
      </p:sp>
      <p:sp>
        <p:nvSpPr>
          <p:cNvPr id="24" name="Nach oben gekrümmter Pfeil 23"/>
          <p:cNvSpPr/>
          <p:nvPr/>
        </p:nvSpPr>
        <p:spPr>
          <a:xfrm flipH="1" flipV="1">
            <a:off x="5880048" y="3711379"/>
            <a:ext cx="1356248" cy="360040"/>
          </a:xfrm>
          <a:prstGeom prst="curvedUp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CH" sz="1600">
              <a:solidFill>
                <a:schemeClr val="tx1"/>
              </a:solidFill>
            </a:endParaRPr>
          </a:p>
        </p:txBody>
      </p:sp>
      <p:sp>
        <p:nvSpPr>
          <p:cNvPr id="25" name="Rechteck 24"/>
          <p:cNvSpPr/>
          <p:nvPr/>
        </p:nvSpPr>
        <p:spPr>
          <a:xfrm>
            <a:off x="3335960" y="2420888"/>
            <a:ext cx="1296144"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a:t>
            </a:r>
            <a:r>
              <a:rPr lang="en-US" sz="900" dirty="0" err="1" smtClean="0"/>
              <a:t>my_map</a:t>
            </a:r>
            <a:endParaRPr lang="en-US" sz="900" dirty="0" smtClean="0"/>
          </a:p>
          <a:p>
            <a:pPr algn="ctr"/>
            <a:r>
              <a:rPr lang="en-US" sz="900" dirty="0" smtClean="0"/>
              <a:t>Dump and Save</a:t>
            </a:r>
            <a:endParaRPr lang="en-US" sz="900" dirty="0"/>
          </a:p>
        </p:txBody>
      </p:sp>
      <p:sp>
        <p:nvSpPr>
          <p:cNvPr id="26" name="Rechteck 25"/>
          <p:cNvSpPr/>
          <p:nvPr/>
        </p:nvSpPr>
        <p:spPr>
          <a:xfrm>
            <a:off x="3335960" y="3279331"/>
            <a:ext cx="1296144" cy="432048"/>
          </a:xfrm>
          <a:prstGeom prst="rect">
            <a:avLst/>
          </a:prstGeom>
          <a:ln>
            <a:solidFill>
              <a:srgbClr val="357D9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a:t>
            </a:r>
            <a:r>
              <a:rPr lang="en-US" sz="900" dirty="0" err="1" smtClean="0"/>
              <a:t>my_map</a:t>
            </a:r>
            <a:endParaRPr lang="en-US" sz="900" dirty="0" smtClean="0"/>
          </a:p>
          <a:p>
            <a:pPr algn="ctr"/>
            <a:r>
              <a:rPr lang="en-US" sz="900" dirty="0" smtClean="0"/>
              <a:t>Dump and Save</a:t>
            </a:r>
            <a:endParaRPr lang="en-US" sz="900" dirty="0"/>
          </a:p>
        </p:txBody>
      </p:sp>
      <p:sp>
        <p:nvSpPr>
          <p:cNvPr id="27" name="Rechteck 26"/>
          <p:cNvSpPr/>
          <p:nvPr/>
        </p:nvSpPr>
        <p:spPr>
          <a:xfrm>
            <a:off x="3337593" y="4149080"/>
            <a:ext cx="1296144"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a:t>
            </a:r>
            <a:r>
              <a:rPr lang="en-US" sz="900" dirty="0" err="1" smtClean="0"/>
              <a:t>my_map</a:t>
            </a:r>
            <a:endParaRPr lang="en-US" sz="900" dirty="0" smtClean="0"/>
          </a:p>
          <a:p>
            <a:pPr algn="ctr"/>
            <a:r>
              <a:rPr lang="en-US" sz="900" dirty="0" smtClean="0"/>
              <a:t>Dump and Save</a:t>
            </a:r>
            <a:endParaRPr lang="en-US" sz="900" dirty="0"/>
          </a:p>
        </p:txBody>
      </p:sp>
      <p:sp>
        <p:nvSpPr>
          <p:cNvPr id="28" name="Geschweifte Klammer rechts 27"/>
          <p:cNvSpPr/>
          <p:nvPr/>
        </p:nvSpPr>
        <p:spPr>
          <a:xfrm>
            <a:off x="4714638" y="2636912"/>
            <a:ext cx="217402" cy="3456384"/>
          </a:xfrm>
          <a:prstGeom prst="rightBrace">
            <a:avLst/>
          </a:pr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de-CH" sz="1600"/>
          </a:p>
        </p:txBody>
      </p:sp>
      <p:sp>
        <p:nvSpPr>
          <p:cNvPr id="29" name="Rechteck 28"/>
          <p:cNvSpPr/>
          <p:nvPr/>
        </p:nvSpPr>
        <p:spPr>
          <a:xfrm>
            <a:off x="1823792" y="1623147"/>
            <a:ext cx="129614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900" dirty="0" smtClean="0"/>
              <a:t>Do Reset or Load</a:t>
            </a:r>
            <a:endParaRPr lang="en-US" sz="900" dirty="0"/>
          </a:p>
        </p:txBody>
      </p:sp>
      <p:sp>
        <p:nvSpPr>
          <p:cNvPr id="30" name="Nach oben gekrümmter Pfeil 29"/>
          <p:cNvSpPr/>
          <p:nvPr/>
        </p:nvSpPr>
        <p:spPr>
          <a:xfrm flipH="1">
            <a:off x="3953980" y="6381328"/>
            <a:ext cx="1926068" cy="36004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CH">
              <a:solidFill>
                <a:schemeClr val="tx1"/>
              </a:solidFill>
            </a:endParaRPr>
          </a:p>
        </p:txBody>
      </p:sp>
      <p:sp>
        <p:nvSpPr>
          <p:cNvPr id="31" name="Rechteck 30"/>
          <p:cNvSpPr/>
          <p:nvPr/>
        </p:nvSpPr>
        <p:spPr>
          <a:xfrm>
            <a:off x="3335960" y="5007523"/>
            <a:ext cx="1296144" cy="432048"/>
          </a:xfrm>
          <a:prstGeom prst="rect">
            <a:avLst/>
          </a:prstGeom>
          <a:solidFill>
            <a:schemeClr val="accent5">
              <a:lumMod val="60000"/>
              <a:lumOff val="40000"/>
            </a:schemeClr>
          </a:solidFill>
          <a:ln>
            <a:solidFill>
              <a:srgbClr val="357D91"/>
            </a:solidFill>
            <a:prstDash val="dashDot"/>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smtClean="0"/>
              <a:t>Name _</a:t>
            </a:r>
            <a:r>
              <a:rPr lang="en-US" sz="900" dirty="0" err="1" smtClean="0"/>
              <a:t>my_map</a:t>
            </a:r>
            <a:endParaRPr lang="en-US" sz="900" dirty="0" smtClean="0"/>
          </a:p>
          <a:p>
            <a:pPr algn="ctr"/>
            <a:r>
              <a:rPr lang="en-US" sz="900" dirty="0" smtClean="0"/>
              <a:t>Dump and Save</a:t>
            </a:r>
            <a:endParaRPr lang="en-US" sz="900" dirty="0"/>
          </a:p>
        </p:txBody>
      </p:sp>
      <p:sp>
        <p:nvSpPr>
          <p:cNvPr id="32" name="Textfeld 31"/>
          <p:cNvSpPr txBox="1"/>
          <p:nvPr/>
        </p:nvSpPr>
        <p:spPr>
          <a:xfrm>
            <a:off x="3458888" y="5424907"/>
            <a:ext cx="957313" cy="200055"/>
          </a:xfrm>
          <a:prstGeom prst="rect">
            <a:avLst/>
          </a:prstGeom>
          <a:noFill/>
        </p:spPr>
        <p:txBody>
          <a:bodyPr wrap="none" rtlCol="0">
            <a:spAutoFit/>
          </a:bodyPr>
          <a:lstStyle/>
          <a:p>
            <a:r>
              <a:rPr lang="en-US" sz="700" dirty="0" smtClean="0"/>
              <a:t>Create a new version</a:t>
            </a:r>
            <a:endParaRPr lang="de-CH" sz="700" dirty="0"/>
          </a:p>
        </p:txBody>
      </p:sp>
      <p:sp>
        <p:nvSpPr>
          <p:cNvPr id="34" name="Textfeld 33"/>
          <p:cNvSpPr txBox="1"/>
          <p:nvPr/>
        </p:nvSpPr>
        <p:spPr>
          <a:xfrm>
            <a:off x="4427984" y="6424989"/>
            <a:ext cx="1096775" cy="215444"/>
          </a:xfrm>
          <a:prstGeom prst="rect">
            <a:avLst/>
          </a:prstGeom>
          <a:noFill/>
        </p:spPr>
        <p:txBody>
          <a:bodyPr wrap="none" rtlCol="0">
            <a:spAutoFit/>
          </a:bodyPr>
          <a:lstStyle/>
          <a:p>
            <a:r>
              <a:rPr lang="en-US" sz="800" dirty="0" smtClean="0"/>
              <a:t>Create a new version</a:t>
            </a:r>
            <a:endParaRPr lang="de-CH" sz="800" dirty="0"/>
          </a:p>
        </p:txBody>
      </p:sp>
      <p:sp>
        <p:nvSpPr>
          <p:cNvPr id="35" name="Pfeil nach rechts 34"/>
          <p:cNvSpPr/>
          <p:nvPr/>
        </p:nvSpPr>
        <p:spPr>
          <a:xfrm>
            <a:off x="3158395" y="2559251"/>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sp>
        <p:nvSpPr>
          <p:cNvPr id="36" name="Pfeil nach rechts 35"/>
          <p:cNvSpPr/>
          <p:nvPr/>
        </p:nvSpPr>
        <p:spPr>
          <a:xfrm>
            <a:off x="3158395" y="3417694"/>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sp>
        <p:nvSpPr>
          <p:cNvPr id="37" name="Pfeil nach rechts 36"/>
          <p:cNvSpPr/>
          <p:nvPr/>
        </p:nvSpPr>
        <p:spPr>
          <a:xfrm>
            <a:off x="3158395" y="4287443"/>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sp>
        <p:nvSpPr>
          <p:cNvPr id="38" name="Pfeil nach rechts 37"/>
          <p:cNvSpPr/>
          <p:nvPr/>
        </p:nvSpPr>
        <p:spPr>
          <a:xfrm>
            <a:off x="3159675" y="5157192"/>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sp>
        <p:nvSpPr>
          <p:cNvPr id="39" name="Pfeil nach rechts 38"/>
          <p:cNvSpPr/>
          <p:nvPr/>
        </p:nvSpPr>
        <p:spPr>
          <a:xfrm>
            <a:off x="3153132" y="6015635"/>
            <a:ext cx="144016" cy="15800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e-CH" sz="1600"/>
          </a:p>
        </p:txBody>
      </p:sp>
      <p:cxnSp>
        <p:nvCxnSpPr>
          <p:cNvPr id="41" name="Gerader Verbinder 40"/>
          <p:cNvCxnSpPr/>
          <p:nvPr/>
        </p:nvCxnSpPr>
        <p:spPr>
          <a:xfrm>
            <a:off x="1691680" y="1556792"/>
            <a:ext cx="0" cy="4868197"/>
          </a:xfrm>
          <a:prstGeom prst="line">
            <a:avLst/>
          </a:prstGeom>
        </p:spPr>
        <p:style>
          <a:lnRef idx="1">
            <a:schemeClr val="dk1"/>
          </a:lnRef>
          <a:fillRef idx="0">
            <a:schemeClr val="dk1"/>
          </a:fillRef>
          <a:effectRef idx="0">
            <a:schemeClr val="dk1"/>
          </a:effectRef>
          <a:fontRef idx="minor">
            <a:schemeClr val="tx1"/>
          </a:fontRef>
        </p:style>
      </p:cxnSp>
      <p:pic>
        <p:nvPicPr>
          <p:cNvPr id="43" name="Grafik 42"/>
          <p:cNvPicPr>
            <a:picLocks noChangeAspect="1"/>
          </p:cNvPicPr>
          <p:nvPr/>
        </p:nvPicPr>
        <p:blipFill>
          <a:blip r:embed="rId2"/>
          <a:stretch>
            <a:fillRect/>
          </a:stretch>
        </p:blipFill>
        <p:spPr>
          <a:xfrm>
            <a:off x="4976371" y="689673"/>
            <a:ext cx="2563322" cy="858443"/>
          </a:xfrm>
          <a:prstGeom prst="rect">
            <a:avLst/>
          </a:prstGeom>
        </p:spPr>
      </p:pic>
      <p:pic>
        <p:nvPicPr>
          <p:cNvPr id="44" name="Grafik 43"/>
          <p:cNvPicPr>
            <a:picLocks noChangeAspect="1"/>
          </p:cNvPicPr>
          <p:nvPr/>
        </p:nvPicPr>
        <p:blipFill>
          <a:blip r:embed="rId3"/>
          <a:stretch>
            <a:fillRect/>
          </a:stretch>
        </p:blipFill>
        <p:spPr>
          <a:xfrm>
            <a:off x="5724128" y="1639904"/>
            <a:ext cx="3347117" cy="830581"/>
          </a:xfrm>
          <a:prstGeom prst="rect">
            <a:avLst/>
          </a:prstGeom>
        </p:spPr>
      </p:pic>
      <p:sp>
        <p:nvSpPr>
          <p:cNvPr id="45" name="Rechteck 44"/>
          <p:cNvSpPr/>
          <p:nvPr/>
        </p:nvSpPr>
        <p:spPr>
          <a:xfrm>
            <a:off x="1815721" y="5877271"/>
            <a:ext cx="1296144" cy="547717"/>
          </a:xfrm>
          <a:prstGeom prst="rect">
            <a:avLst/>
          </a:prstGeom>
          <a:solidFill>
            <a:srgbClr val="D0B75C"/>
          </a:solidFill>
          <a:ln>
            <a:solidFill>
              <a:srgbClr val="5D381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dirty="0" smtClean="0">
                <a:solidFill>
                  <a:schemeClr val="tx1"/>
                </a:solidFill>
              </a:rPr>
              <a:t>Reset empty !</a:t>
            </a:r>
          </a:p>
          <a:p>
            <a:pPr algn="ctr"/>
            <a:r>
              <a:rPr lang="en-US" sz="700" dirty="0" smtClean="0">
                <a:solidFill>
                  <a:schemeClr val="tx1"/>
                </a:solidFill>
              </a:rPr>
              <a:t>Context Menu:</a:t>
            </a:r>
            <a:br>
              <a:rPr lang="en-US" sz="700" dirty="0" smtClean="0">
                <a:solidFill>
                  <a:schemeClr val="tx1"/>
                </a:solidFill>
              </a:rPr>
            </a:br>
            <a:r>
              <a:rPr lang="en-US" sz="900" dirty="0" smtClean="0">
                <a:solidFill>
                  <a:schemeClr val="tx1"/>
                </a:solidFill>
              </a:rPr>
              <a:t>Open… other map</a:t>
            </a:r>
          </a:p>
          <a:p>
            <a:pPr algn="ctr"/>
            <a:r>
              <a:rPr lang="en-US" sz="900" dirty="0" smtClean="0">
                <a:solidFill>
                  <a:schemeClr val="tx1"/>
                </a:solidFill>
              </a:rPr>
              <a:t>Click Grab</a:t>
            </a:r>
            <a:endParaRPr lang="en-US" sz="900" dirty="0">
              <a:solidFill>
                <a:schemeClr val="tx1"/>
              </a:solidFill>
            </a:endParaRPr>
          </a:p>
        </p:txBody>
      </p:sp>
      <p:sp>
        <p:nvSpPr>
          <p:cNvPr id="47" name="Pfeil nach rechts 46"/>
          <p:cNvSpPr/>
          <p:nvPr/>
        </p:nvSpPr>
        <p:spPr>
          <a:xfrm flipH="1">
            <a:off x="7287665" y="92746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48" name="Pfeil nach rechts 47"/>
          <p:cNvSpPr/>
          <p:nvPr/>
        </p:nvSpPr>
        <p:spPr>
          <a:xfrm>
            <a:off x="7380312" y="1673851"/>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51" name="Ellipse 50"/>
          <p:cNvSpPr/>
          <p:nvPr/>
        </p:nvSpPr>
        <p:spPr>
          <a:xfrm>
            <a:off x="1711309" y="4042378"/>
            <a:ext cx="278809" cy="233006"/>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smtClean="0"/>
              <a:t>B</a:t>
            </a:r>
            <a:endParaRPr lang="de-CH" sz="1400" dirty="0"/>
          </a:p>
        </p:txBody>
      </p:sp>
      <p:sp>
        <p:nvSpPr>
          <p:cNvPr id="52" name="Ellipse 51"/>
          <p:cNvSpPr/>
          <p:nvPr/>
        </p:nvSpPr>
        <p:spPr>
          <a:xfrm>
            <a:off x="1711309" y="4891020"/>
            <a:ext cx="278809" cy="233006"/>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smtClean="0"/>
              <a:t>B</a:t>
            </a:r>
            <a:endParaRPr lang="de-CH" sz="1400" dirty="0"/>
          </a:p>
        </p:txBody>
      </p:sp>
      <p:sp>
        <p:nvSpPr>
          <p:cNvPr id="54" name="Ellipse 53"/>
          <p:cNvSpPr/>
          <p:nvPr/>
        </p:nvSpPr>
        <p:spPr>
          <a:xfrm>
            <a:off x="1691680" y="2257751"/>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A</a:t>
            </a:r>
            <a:endParaRPr lang="de-CH" sz="1400" dirty="0"/>
          </a:p>
        </p:txBody>
      </p:sp>
      <p:sp>
        <p:nvSpPr>
          <p:cNvPr id="55" name="Ellipse 54"/>
          <p:cNvSpPr/>
          <p:nvPr/>
        </p:nvSpPr>
        <p:spPr>
          <a:xfrm>
            <a:off x="1699977" y="3122908"/>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A</a:t>
            </a:r>
            <a:endParaRPr lang="de-CH" sz="1400" dirty="0"/>
          </a:p>
        </p:txBody>
      </p:sp>
      <p:sp>
        <p:nvSpPr>
          <p:cNvPr id="56" name="Ellipse 55"/>
          <p:cNvSpPr/>
          <p:nvPr/>
        </p:nvSpPr>
        <p:spPr>
          <a:xfrm>
            <a:off x="1688669" y="5739662"/>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A</a:t>
            </a:r>
            <a:endParaRPr lang="de-CH" sz="1400" dirty="0"/>
          </a:p>
        </p:txBody>
      </p:sp>
      <p:sp>
        <p:nvSpPr>
          <p:cNvPr id="57" name="Ellipse 56"/>
          <p:cNvSpPr/>
          <p:nvPr/>
        </p:nvSpPr>
        <p:spPr>
          <a:xfrm>
            <a:off x="7606046" y="951130"/>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A</a:t>
            </a:r>
            <a:endParaRPr lang="de-CH" sz="1400" dirty="0"/>
          </a:p>
        </p:txBody>
      </p:sp>
      <p:pic>
        <p:nvPicPr>
          <p:cNvPr id="58" name="Grafik 57"/>
          <p:cNvPicPr>
            <a:picLocks noChangeAspect="1"/>
          </p:cNvPicPr>
          <p:nvPr/>
        </p:nvPicPr>
        <p:blipFill>
          <a:blip r:embed="rId4"/>
          <a:stretch>
            <a:fillRect/>
          </a:stretch>
        </p:blipFill>
        <p:spPr>
          <a:xfrm>
            <a:off x="5476318" y="2596395"/>
            <a:ext cx="1050424" cy="850131"/>
          </a:xfrm>
          <a:prstGeom prst="rect">
            <a:avLst/>
          </a:prstGeom>
        </p:spPr>
      </p:pic>
      <p:sp>
        <p:nvSpPr>
          <p:cNvPr id="59" name="Pfeil nach rechts 58"/>
          <p:cNvSpPr/>
          <p:nvPr/>
        </p:nvSpPr>
        <p:spPr>
          <a:xfrm>
            <a:off x="5296296" y="3014783"/>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61" name="Ellipse 60"/>
          <p:cNvSpPr/>
          <p:nvPr/>
        </p:nvSpPr>
        <p:spPr>
          <a:xfrm>
            <a:off x="5170664" y="3034770"/>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C</a:t>
            </a:r>
            <a:endParaRPr lang="de-CH" sz="1400" dirty="0"/>
          </a:p>
        </p:txBody>
      </p:sp>
      <p:sp>
        <p:nvSpPr>
          <p:cNvPr id="62" name="Ellipse 61"/>
          <p:cNvSpPr/>
          <p:nvPr/>
        </p:nvSpPr>
        <p:spPr>
          <a:xfrm>
            <a:off x="1676628" y="6088753"/>
            <a:ext cx="278186" cy="245033"/>
          </a:xfrm>
          <a:prstGeom prst="ellipse">
            <a:avLst/>
          </a:prstGeom>
          <a:solidFill>
            <a:srgbClr val="D0B75C"/>
          </a:solidFill>
          <a:ln>
            <a:solidFill>
              <a:srgbClr val="5D3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t>C</a:t>
            </a:r>
            <a:endParaRPr lang="de-CH" sz="1400" dirty="0"/>
          </a:p>
        </p:txBody>
      </p:sp>
      <p:sp>
        <p:nvSpPr>
          <p:cNvPr id="63" name="Pfeil nach rechts 62"/>
          <p:cNvSpPr/>
          <p:nvPr/>
        </p:nvSpPr>
        <p:spPr>
          <a:xfrm rot="5400000">
            <a:off x="7192717" y="1855114"/>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53" name="Ellipse 52"/>
          <p:cNvSpPr/>
          <p:nvPr/>
        </p:nvSpPr>
        <p:spPr>
          <a:xfrm>
            <a:off x="7176089" y="1702258"/>
            <a:ext cx="278809" cy="233006"/>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smtClean="0"/>
              <a:t>B</a:t>
            </a:r>
            <a:endParaRPr lang="de-CH" sz="1400" dirty="0"/>
          </a:p>
        </p:txBody>
      </p:sp>
      <p:pic>
        <p:nvPicPr>
          <p:cNvPr id="64" name="Grafik 63"/>
          <p:cNvPicPr>
            <a:picLocks noChangeAspect="1"/>
          </p:cNvPicPr>
          <p:nvPr/>
        </p:nvPicPr>
        <p:blipFill>
          <a:blip r:embed="rId5"/>
          <a:stretch>
            <a:fillRect/>
          </a:stretch>
        </p:blipFill>
        <p:spPr>
          <a:xfrm>
            <a:off x="7352766" y="2913755"/>
            <a:ext cx="1598659" cy="473027"/>
          </a:xfrm>
          <a:prstGeom prst="rect">
            <a:avLst/>
          </a:prstGeom>
        </p:spPr>
      </p:pic>
      <p:sp>
        <p:nvSpPr>
          <p:cNvPr id="65" name="Ellipse 64"/>
          <p:cNvSpPr/>
          <p:nvPr/>
        </p:nvSpPr>
        <p:spPr>
          <a:xfrm>
            <a:off x="3206713" y="2298371"/>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66" name="Ellipse 65"/>
          <p:cNvSpPr/>
          <p:nvPr/>
        </p:nvSpPr>
        <p:spPr>
          <a:xfrm>
            <a:off x="3200837" y="3154958"/>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67" name="Ellipse 66"/>
          <p:cNvSpPr/>
          <p:nvPr/>
        </p:nvSpPr>
        <p:spPr>
          <a:xfrm>
            <a:off x="3206713" y="4015257"/>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68" name="Ellipse 67"/>
          <p:cNvSpPr/>
          <p:nvPr/>
        </p:nvSpPr>
        <p:spPr>
          <a:xfrm>
            <a:off x="3206713" y="4883150"/>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69" name="Ellipse 68"/>
          <p:cNvSpPr/>
          <p:nvPr/>
        </p:nvSpPr>
        <p:spPr>
          <a:xfrm>
            <a:off x="3219970" y="5754755"/>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70" name="Ellipse 69"/>
          <p:cNvSpPr/>
          <p:nvPr/>
        </p:nvSpPr>
        <p:spPr>
          <a:xfrm>
            <a:off x="6419079" y="4020910"/>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sp>
        <p:nvSpPr>
          <p:cNvPr id="71" name="Pfeil nach rechts 70"/>
          <p:cNvSpPr/>
          <p:nvPr/>
        </p:nvSpPr>
        <p:spPr>
          <a:xfrm rot="19498854">
            <a:off x="7544155" y="3301972"/>
            <a:ext cx="504056" cy="2850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CH"/>
          </a:p>
        </p:txBody>
      </p:sp>
      <p:sp>
        <p:nvSpPr>
          <p:cNvPr id="72" name="Ellipse 71"/>
          <p:cNvSpPr/>
          <p:nvPr/>
        </p:nvSpPr>
        <p:spPr>
          <a:xfrm>
            <a:off x="7464342" y="3449221"/>
            <a:ext cx="278186" cy="245033"/>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400" dirty="0" smtClean="0"/>
              <a:t>D</a:t>
            </a:r>
            <a:endParaRPr lang="de-CH" sz="1400" dirty="0"/>
          </a:p>
        </p:txBody>
      </p:sp>
      <p:pic>
        <p:nvPicPr>
          <p:cNvPr id="73" name="Grafik 72"/>
          <p:cNvPicPr>
            <a:picLocks noChangeAspect="1"/>
          </p:cNvPicPr>
          <p:nvPr/>
        </p:nvPicPr>
        <p:blipFill>
          <a:blip r:embed="rId6"/>
          <a:stretch>
            <a:fillRect/>
          </a:stretch>
        </p:blipFill>
        <p:spPr>
          <a:xfrm>
            <a:off x="5739070" y="5351210"/>
            <a:ext cx="1413606" cy="565443"/>
          </a:xfrm>
          <a:prstGeom prst="rect">
            <a:avLst/>
          </a:prstGeom>
        </p:spPr>
      </p:pic>
      <p:sp>
        <p:nvSpPr>
          <p:cNvPr id="74" name="Rechteck 73"/>
          <p:cNvSpPr/>
          <p:nvPr/>
        </p:nvSpPr>
        <p:spPr>
          <a:xfrm>
            <a:off x="3324159" y="1628469"/>
            <a:ext cx="129614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900" dirty="0" smtClean="0"/>
              <a:t>Make it _my_ map</a:t>
            </a:r>
            <a:endParaRPr lang="en-US" sz="900" dirty="0"/>
          </a:p>
        </p:txBody>
      </p:sp>
      <p:sp>
        <p:nvSpPr>
          <p:cNvPr id="75" name="Ellipse 74"/>
          <p:cNvSpPr/>
          <p:nvPr/>
        </p:nvSpPr>
        <p:spPr>
          <a:xfrm>
            <a:off x="5610092" y="5275335"/>
            <a:ext cx="278186" cy="245033"/>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r>
              <a:rPr lang="en-US" sz="1400" dirty="0" smtClean="0"/>
              <a:t>E</a:t>
            </a:r>
            <a:endParaRPr lang="de-CH" sz="1400" dirty="0"/>
          </a:p>
        </p:txBody>
      </p:sp>
      <p:sp>
        <p:nvSpPr>
          <p:cNvPr id="76" name="Ellipse 75"/>
          <p:cNvSpPr/>
          <p:nvPr/>
        </p:nvSpPr>
        <p:spPr>
          <a:xfrm>
            <a:off x="4934746" y="4007997"/>
            <a:ext cx="278186" cy="245033"/>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r>
              <a:rPr lang="en-US" sz="1400" dirty="0" smtClean="0"/>
              <a:t>E</a:t>
            </a:r>
            <a:endParaRPr lang="de-CH" sz="1400" dirty="0"/>
          </a:p>
        </p:txBody>
      </p:sp>
      <p:sp>
        <p:nvSpPr>
          <p:cNvPr id="2" name="Foliennummernplatzhalter 1"/>
          <p:cNvSpPr>
            <a:spLocks noGrp="1"/>
          </p:cNvSpPr>
          <p:nvPr>
            <p:ph type="sldNum" sz="quarter" idx="12"/>
          </p:nvPr>
        </p:nvSpPr>
        <p:spPr/>
        <p:txBody>
          <a:bodyPr/>
          <a:lstStyle/>
          <a:p>
            <a:fld id="{6C6AE60A-B69C-4790-82F7-3882EDF23186}" type="slidenum">
              <a:rPr lang="de-DE" smtClean="0"/>
              <a:t>32</a:t>
            </a:fld>
            <a:endParaRPr lang="de-DE"/>
          </a:p>
        </p:txBody>
      </p:sp>
    </p:spTree>
    <p:extLst>
      <p:ext uri="{BB962C8B-B14F-4D97-AF65-F5344CB8AC3E}">
        <p14:creationId xmlns:p14="http://schemas.microsoft.com/office/powerpoint/2010/main" val="3484903437"/>
      </p:ext>
    </p:extLst>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3775</Words>
  <Application>Microsoft Office PowerPoint</Application>
  <PresentationFormat>Bildschirmpräsentation (4:3)</PresentationFormat>
  <Paragraphs>573</Paragraphs>
  <Slides>32</Slides>
  <Notes>4</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32</vt:i4>
      </vt:variant>
    </vt:vector>
  </HeadingPairs>
  <TitlesOfParts>
    <vt:vector size="37" baseType="lpstr">
      <vt:lpstr>Arial</vt:lpstr>
      <vt:lpstr>Calibri</vt:lpstr>
      <vt:lpstr>Lucida Console</vt:lpstr>
      <vt:lpstr>Wingdings</vt:lpstr>
      <vt:lpstr>Larissa-Design</vt:lpstr>
      <vt:lpstr>SC Joystick Mapper Quick Reference Guide  V 2.10</vt:lpstr>
      <vt:lpstr>Updating from V 2.x to V 2.10:</vt:lpstr>
      <vt:lpstr>Contents</vt:lpstr>
      <vt:lpstr>Workflow (see also last page)</vt:lpstr>
      <vt:lpstr>The GUI …</vt:lpstr>
      <vt:lpstr>The Joystick Area…</vt:lpstr>
      <vt:lpstr>The Action Tree …</vt:lpstr>
      <vt:lpstr>The Mapping Area…</vt:lpstr>
      <vt:lpstr>The XML Area…</vt:lpstr>
      <vt:lpstr>The XML Area…</vt:lpstr>
      <vt:lpstr>V2 – Features - 1</vt:lpstr>
      <vt:lpstr>V2 – Features - 2</vt:lpstr>
      <vt:lpstr>V2 – Features - 3</vt:lpstr>
      <vt:lpstr>V2 – Features - 4</vt:lpstr>
      <vt:lpstr>V2.1 – Features</vt:lpstr>
      <vt:lpstr>V2.2, 2.5 – Features</vt:lpstr>
      <vt:lpstr>V2.3, 2.4 – Features</vt:lpstr>
      <vt:lpstr>V2.5 – Features</vt:lpstr>
      <vt:lpstr>V2.7 – Features - 1</vt:lpstr>
      <vt:lpstr>V2.7 – Features - 2</vt:lpstr>
      <vt:lpstr>V2.7 – Features - 3</vt:lpstr>
      <vt:lpstr>V2.7 – Features - 4</vt:lpstr>
      <vt:lpstr>V2.7 – Features - 5</vt:lpstr>
      <vt:lpstr>V2.8 – Features - 1</vt:lpstr>
      <vt:lpstr>V2.8 – Features - 2</vt:lpstr>
      <vt:lpstr>V2.8 – Features - 3</vt:lpstr>
      <vt:lpstr>V2.8 – Features - 4</vt:lpstr>
      <vt:lpstr>V2.8 – Hints…</vt:lpstr>
      <vt:lpstr>V2.10 – Features - 1</vt:lpstr>
      <vt:lpstr>V2.10 – Features - 2</vt:lpstr>
      <vt:lpstr>V2.10 – Features - 3</vt:lpstr>
      <vt:lpstr>SCJMapper V 2 – Common Workflows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 Joystick Mapper Quick Reference Guide  V 1.0</dc:title>
  <dc:creator>bm</dc:creator>
  <cp:lastModifiedBy>Martin Burri</cp:lastModifiedBy>
  <cp:revision>377</cp:revision>
  <cp:lastPrinted>2014-09-14T15:57:25Z</cp:lastPrinted>
  <dcterms:created xsi:type="dcterms:W3CDTF">2014-06-09T19:04:54Z</dcterms:created>
  <dcterms:modified xsi:type="dcterms:W3CDTF">2015-01-04T00:52:42Z</dcterms:modified>
</cp:coreProperties>
</file>